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0" r:id="rId2"/>
    <p:sldId id="335" r:id="rId3"/>
    <p:sldId id="329" r:id="rId4"/>
    <p:sldId id="258" r:id="rId5"/>
    <p:sldId id="305" r:id="rId6"/>
    <p:sldId id="325" r:id="rId7"/>
    <p:sldId id="306" r:id="rId8"/>
    <p:sldId id="326" r:id="rId9"/>
    <p:sldId id="328" r:id="rId10"/>
    <p:sldId id="327" r:id="rId11"/>
    <p:sldId id="273" r:id="rId12"/>
    <p:sldId id="288" r:id="rId13"/>
    <p:sldId id="330" r:id="rId14"/>
    <p:sldId id="331" r:id="rId15"/>
    <p:sldId id="332" r:id="rId16"/>
    <p:sldId id="333" r:id="rId17"/>
    <p:sldId id="334" r:id="rId18"/>
    <p:sldId id="336" r:id="rId19"/>
    <p:sldId id="337" r:id="rId20"/>
    <p:sldId id="338" r:id="rId21"/>
    <p:sldId id="339" r:id="rId22"/>
    <p:sldId id="340" r:id="rId23"/>
    <p:sldId id="341" r:id="rId24"/>
    <p:sldId id="342" r:id="rId25"/>
    <p:sldId id="343" r:id="rId26"/>
    <p:sldId id="302" r:id="rId2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sarcor12187@hotmail.com" initials="c" lastIdx="1" clrIdx="0">
    <p:extLst>
      <p:ext uri="{19B8F6BF-5375-455C-9EA6-DF929625EA0E}">
        <p15:presenceInfo xmlns:p15="http://schemas.microsoft.com/office/powerpoint/2012/main" userId="cesarcor12187@hotmail.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89464" autoAdjust="0"/>
  </p:normalViewPr>
  <p:slideViewPr>
    <p:cSldViewPr snapToGrid="0">
      <p:cViewPr varScale="1">
        <p:scale>
          <a:sx n="99" d="100"/>
          <a:sy n="99" d="100"/>
        </p:scale>
        <p:origin x="1062"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F039D-AF43-412C-A2D8-EEAFB38E22B6}"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24D5C968-15B7-4845-929F-EF98CA2E0F5D}">
      <dgm:prSet/>
      <dgm:spPr/>
      <dgm:t>
        <a:bodyPr/>
        <a:lstStyle/>
        <a:p>
          <a:r>
            <a:rPr lang="en-US" b="1">
              <a:solidFill>
                <a:srgbClr val="FF0000"/>
              </a:solidFill>
              <a:latin typeface="ADLaM Display" panose="02010000000000000000" pitchFamily="2" charset="0"/>
              <a:ea typeface="ADLaM Display" panose="02010000000000000000" pitchFamily="2" charset="0"/>
              <a:cs typeface="ADLaM Display" panose="02010000000000000000" pitchFamily="2" charset="0"/>
            </a:rPr>
            <a:t>Respeto al Entorno Natural: </a:t>
          </a:r>
          <a:r>
            <a:rPr lang="es-ES"/>
            <a:t>El diseño del alumbrado debe contemplar la preservación de la flora y fauna local, evitando la alteración del ecosistema.</a:t>
          </a:r>
          <a:endParaRPr lang="en-US" dirty="0"/>
        </a:p>
      </dgm:t>
    </dgm:pt>
    <dgm:pt modelId="{0802606A-A2F1-463F-B6A3-950C44EF0920}" type="parTrans" cxnId="{85D72E84-2763-42D1-88CF-396D59880E18}">
      <dgm:prSet/>
      <dgm:spPr/>
      <dgm:t>
        <a:bodyPr/>
        <a:lstStyle/>
        <a:p>
          <a:endParaRPr lang="en-US"/>
        </a:p>
      </dgm:t>
    </dgm:pt>
    <dgm:pt modelId="{950C9842-8844-4DAD-8168-C9DE4E0B7FDD}" type="sibTrans" cxnId="{85D72E84-2763-42D1-88CF-396D59880E18}">
      <dgm:prSet/>
      <dgm:spPr/>
      <dgm:t>
        <a:bodyPr/>
        <a:lstStyle/>
        <a:p>
          <a:endParaRPr lang="en-US"/>
        </a:p>
      </dgm:t>
    </dgm:pt>
    <dgm:pt modelId="{EFEA181F-194C-4971-BD21-2802CACFD2DA}">
      <dgm:prSet/>
      <dgm:spPr/>
      <dgm:t>
        <a:bodyPr/>
        <a:lstStyle/>
        <a:p>
          <a:r>
            <a:rPr lang="en-US"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Necesidades de Iluminación: </a:t>
          </a:r>
          <a:r>
            <a:rPr lang="es-ES" dirty="0"/>
            <a:t>Es esencial analizar las necesidades de iluminación específicas para cada área, asegurando que la luz sea suficiente sin causar deslumbramiento.</a:t>
          </a:r>
          <a:endParaRPr lang="en-US" dirty="0"/>
        </a:p>
      </dgm:t>
    </dgm:pt>
    <dgm:pt modelId="{A1B21B1F-DAD0-4353-AACB-D8CDBCACA4DC}" type="parTrans" cxnId="{C10D6C02-858A-47CB-9D59-7D34484118F5}">
      <dgm:prSet/>
      <dgm:spPr/>
      <dgm:t>
        <a:bodyPr/>
        <a:lstStyle/>
        <a:p>
          <a:endParaRPr lang="en-US"/>
        </a:p>
      </dgm:t>
    </dgm:pt>
    <dgm:pt modelId="{0D0EB02C-8241-4248-9453-8C7DCA674FAF}" type="sibTrans" cxnId="{C10D6C02-858A-47CB-9D59-7D34484118F5}">
      <dgm:prSet/>
      <dgm:spPr/>
      <dgm:t>
        <a:bodyPr/>
        <a:lstStyle/>
        <a:p>
          <a:endParaRPr lang="en-US"/>
        </a:p>
      </dgm:t>
    </dgm:pt>
    <dgm:pt modelId="{84D5D763-E053-4D0D-A500-7D18BFD118B7}">
      <dgm:prSet/>
      <dgm:spPr/>
      <dgm:t>
        <a:bodyPr/>
        <a:lstStyle/>
        <a:p>
          <a:r>
            <a:rPr lang="en-US"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Accesibilidad e Inclusión: </a:t>
          </a:r>
          <a:r>
            <a:rPr lang="es-ES" dirty="0"/>
            <a:t>La instalación debe facilitar el acceso a todas las personas, incluyendo aquellas con discapacidad, promoviendo la inclusión social en estos espacios.</a:t>
          </a:r>
          <a:endParaRPr lang="en-US" dirty="0"/>
        </a:p>
      </dgm:t>
    </dgm:pt>
    <dgm:pt modelId="{AD220BBB-3CC1-4D0D-B2D9-25EDDFACD38C}" type="parTrans" cxnId="{F5D32170-95BA-4CD4-9E48-0E25D336DD2F}">
      <dgm:prSet/>
      <dgm:spPr/>
      <dgm:t>
        <a:bodyPr/>
        <a:lstStyle/>
        <a:p>
          <a:endParaRPr lang="en-US"/>
        </a:p>
      </dgm:t>
    </dgm:pt>
    <dgm:pt modelId="{5D06FCEF-DC3A-4FF9-9EBF-9A4642DCE6DF}" type="sibTrans" cxnId="{F5D32170-95BA-4CD4-9E48-0E25D336DD2F}">
      <dgm:prSet/>
      <dgm:spPr/>
      <dgm:t>
        <a:bodyPr/>
        <a:lstStyle/>
        <a:p>
          <a:endParaRPr lang="en-US"/>
        </a:p>
      </dgm:t>
    </dgm:pt>
    <dgm:pt modelId="{ADFA9E44-989E-49BE-B660-ADDCA114AC65}">
      <dgm:prSet/>
      <dgm:spPr/>
      <dgm:t>
        <a:bodyPr/>
        <a:lstStyle/>
        <a:p>
          <a:r>
            <a:rPr lang="en-US"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Enibilidad en la Instalación: </a:t>
          </a:r>
          <a:r>
            <a:rPr lang="es-ES" dirty="0"/>
            <a:t>Se deben considerar materiales y tecnologías que minimicen el impacto ambiental, como luminarias LED y paneles solares.</a:t>
          </a:r>
          <a:endParaRPr lang="en-US" dirty="0"/>
        </a:p>
      </dgm:t>
    </dgm:pt>
    <dgm:pt modelId="{54634E7A-CB90-48AF-BE98-346BF007E9A4}" type="parTrans" cxnId="{0CC44067-C80B-4FC3-B2B6-A49ED96455A6}">
      <dgm:prSet/>
      <dgm:spPr/>
      <dgm:t>
        <a:bodyPr/>
        <a:lstStyle/>
        <a:p>
          <a:endParaRPr lang="en-US"/>
        </a:p>
      </dgm:t>
    </dgm:pt>
    <dgm:pt modelId="{0A4A520B-2F1E-4C15-BB47-A4EFC59278A1}" type="sibTrans" cxnId="{0CC44067-C80B-4FC3-B2B6-A49ED96455A6}">
      <dgm:prSet/>
      <dgm:spPr/>
      <dgm:t>
        <a:bodyPr/>
        <a:lstStyle/>
        <a:p>
          <a:endParaRPr lang="en-US"/>
        </a:p>
      </dgm:t>
    </dgm:pt>
    <dgm:pt modelId="{E59077AC-B35B-4FE3-97CC-0B342230D576}" type="pres">
      <dgm:prSet presAssocID="{B83F039D-AF43-412C-A2D8-EEAFB38E22B6}" presName="vert0" presStyleCnt="0">
        <dgm:presLayoutVars>
          <dgm:dir/>
          <dgm:animOne val="branch"/>
          <dgm:animLvl val="lvl"/>
        </dgm:presLayoutVars>
      </dgm:prSet>
      <dgm:spPr/>
    </dgm:pt>
    <dgm:pt modelId="{5474090F-692B-4653-B23F-1D5E989078B1}" type="pres">
      <dgm:prSet presAssocID="{24D5C968-15B7-4845-929F-EF98CA2E0F5D}" presName="thickLine" presStyleLbl="alignNode1" presStyleIdx="0" presStyleCnt="4"/>
      <dgm:spPr/>
    </dgm:pt>
    <dgm:pt modelId="{A3A41FE3-7BDD-4F66-BDD2-A3ED83E36BE2}" type="pres">
      <dgm:prSet presAssocID="{24D5C968-15B7-4845-929F-EF98CA2E0F5D}" presName="horz1" presStyleCnt="0"/>
      <dgm:spPr/>
    </dgm:pt>
    <dgm:pt modelId="{C492A034-151C-4E7F-B4FD-44F5B7888118}" type="pres">
      <dgm:prSet presAssocID="{24D5C968-15B7-4845-929F-EF98CA2E0F5D}" presName="tx1" presStyleLbl="revTx" presStyleIdx="0" presStyleCnt="4"/>
      <dgm:spPr/>
    </dgm:pt>
    <dgm:pt modelId="{6F0F8451-FFCD-455D-9BC8-E231D2AA42FB}" type="pres">
      <dgm:prSet presAssocID="{24D5C968-15B7-4845-929F-EF98CA2E0F5D}" presName="vert1" presStyleCnt="0"/>
      <dgm:spPr/>
    </dgm:pt>
    <dgm:pt modelId="{96F6D22D-3E8B-4246-81DA-6E472E1E70EC}" type="pres">
      <dgm:prSet presAssocID="{EFEA181F-194C-4971-BD21-2802CACFD2DA}" presName="thickLine" presStyleLbl="alignNode1" presStyleIdx="1" presStyleCnt="4"/>
      <dgm:spPr/>
    </dgm:pt>
    <dgm:pt modelId="{737EF71B-29D4-4ABC-A595-59F915550FD8}" type="pres">
      <dgm:prSet presAssocID="{EFEA181F-194C-4971-BD21-2802CACFD2DA}" presName="horz1" presStyleCnt="0"/>
      <dgm:spPr/>
    </dgm:pt>
    <dgm:pt modelId="{3942C56A-8FE6-45A8-94FC-ADD998168E5E}" type="pres">
      <dgm:prSet presAssocID="{EFEA181F-194C-4971-BD21-2802CACFD2DA}" presName="tx1" presStyleLbl="revTx" presStyleIdx="1" presStyleCnt="4"/>
      <dgm:spPr/>
    </dgm:pt>
    <dgm:pt modelId="{6A201BC7-D992-479D-88F7-01A3D3AEAD40}" type="pres">
      <dgm:prSet presAssocID="{EFEA181F-194C-4971-BD21-2802CACFD2DA}" presName="vert1" presStyleCnt="0"/>
      <dgm:spPr/>
    </dgm:pt>
    <dgm:pt modelId="{E9F1BD92-FD24-48DC-A706-E687158341EB}" type="pres">
      <dgm:prSet presAssocID="{84D5D763-E053-4D0D-A500-7D18BFD118B7}" presName="thickLine" presStyleLbl="alignNode1" presStyleIdx="2" presStyleCnt="4"/>
      <dgm:spPr/>
    </dgm:pt>
    <dgm:pt modelId="{DA337827-0A0C-4839-B5A1-E0B95FEEE892}" type="pres">
      <dgm:prSet presAssocID="{84D5D763-E053-4D0D-A500-7D18BFD118B7}" presName="horz1" presStyleCnt="0"/>
      <dgm:spPr/>
    </dgm:pt>
    <dgm:pt modelId="{E489632F-272D-4F93-ADB3-38041D9C8AEC}" type="pres">
      <dgm:prSet presAssocID="{84D5D763-E053-4D0D-A500-7D18BFD118B7}" presName="tx1" presStyleLbl="revTx" presStyleIdx="2" presStyleCnt="4"/>
      <dgm:spPr/>
    </dgm:pt>
    <dgm:pt modelId="{23113EA7-AE1C-45D3-A184-43EBD944FF60}" type="pres">
      <dgm:prSet presAssocID="{84D5D763-E053-4D0D-A500-7D18BFD118B7}" presName="vert1" presStyleCnt="0"/>
      <dgm:spPr/>
    </dgm:pt>
    <dgm:pt modelId="{CF7F4EE2-C871-4AB0-862A-F6E8363C6DF5}" type="pres">
      <dgm:prSet presAssocID="{ADFA9E44-989E-49BE-B660-ADDCA114AC65}" presName="thickLine" presStyleLbl="alignNode1" presStyleIdx="3" presStyleCnt="4"/>
      <dgm:spPr/>
    </dgm:pt>
    <dgm:pt modelId="{160233A0-6ABE-4AC0-A16E-C0626D40D1EE}" type="pres">
      <dgm:prSet presAssocID="{ADFA9E44-989E-49BE-B660-ADDCA114AC65}" presName="horz1" presStyleCnt="0"/>
      <dgm:spPr/>
    </dgm:pt>
    <dgm:pt modelId="{8DDF6F69-14E1-4746-8EC3-65238348B0DC}" type="pres">
      <dgm:prSet presAssocID="{ADFA9E44-989E-49BE-B660-ADDCA114AC65}" presName="tx1" presStyleLbl="revTx" presStyleIdx="3" presStyleCnt="4"/>
      <dgm:spPr/>
    </dgm:pt>
    <dgm:pt modelId="{A37A9A9C-FAE9-4180-B398-732C320C52DA}" type="pres">
      <dgm:prSet presAssocID="{ADFA9E44-989E-49BE-B660-ADDCA114AC65}" presName="vert1" presStyleCnt="0"/>
      <dgm:spPr/>
    </dgm:pt>
  </dgm:ptLst>
  <dgm:cxnLst>
    <dgm:cxn modelId="{C10D6C02-858A-47CB-9D59-7D34484118F5}" srcId="{B83F039D-AF43-412C-A2D8-EEAFB38E22B6}" destId="{EFEA181F-194C-4971-BD21-2802CACFD2DA}" srcOrd="1" destOrd="0" parTransId="{A1B21B1F-DAD0-4353-AACB-D8CDBCACA4DC}" sibTransId="{0D0EB02C-8241-4248-9453-8C7DCA674FAF}"/>
    <dgm:cxn modelId="{9ACC3E3A-1432-4A48-B4EB-47F75A780E23}" type="presOf" srcId="{ADFA9E44-989E-49BE-B660-ADDCA114AC65}" destId="{8DDF6F69-14E1-4746-8EC3-65238348B0DC}" srcOrd="0" destOrd="0" presId="urn:microsoft.com/office/officeart/2008/layout/LinedList"/>
    <dgm:cxn modelId="{5098FA66-5920-4C1D-8AC8-0195B34D4D82}" type="presOf" srcId="{84D5D763-E053-4D0D-A500-7D18BFD118B7}" destId="{E489632F-272D-4F93-ADB3-38041D9C8AEC}" srcOrd="0" destOrd="0" presId="urn:microsoft.com/office/officeart/2008/layout/LinedList"/>
    <dgm:cxn modelId="{0CC44067-C80B-4FC3-B2B6-A49ED96455A6}" srcId="{B83F039D-AF43-412C-A2D8-EEAFB38E22B6}" destId="{ADFA9E44-989E-49BE-B660-ADDCA114AC65}" srcOrd="3" destOrd="0" parTransId="{54634E7A-CB90-48AF-BE98-346BF007E9A4}" sibTransId="{0A4A520B-2F1E-4C15-BB47-A4EFC59278A1}"/>
    <dgm:cxn modelId="{F5D32170-95BA-4CD4-9E48-0E25D336DD2F}" srcId="{B83F039D-AF43-412C-A2D8-EEAFB38E22B6}" destId="{84D5D763-E053-4D0D-A500-7D18BFD118B7}" srcOrd="2" destOrd="0" parTransId="{AD220BBB-3CC1-4D0D-B2D9-25EDDFACD38C}" sibTransId="{5D06FCEF-DC3A-4FF9-9EBF-9A4642DCE6DF}"/>
    <dgm:cxn modelId="{B6807F72-8F1C-43FA-961F-6321C126AD64}" type="presOf" srcId="{24D5C968-15B7-4845-929F-EF98CA2E0F5D}" destId="{C492A034-151C-4E7F-B4FD-44F5B7888118}" srcOrd="0" destOrd="0" presId="urn:microsoft.com/office/officeart/2008/layout/LinedList"/>
    <dgm:cxn modelId="{85D72E84-2763-42D1-88CF-396D59880E18}" srcId="{B83F039D-AF43-412C-A2D8-EEAFB38E22B6}" destId="{24D5C968-15B7-4845-929F-EF98CA2E0F5D}" srcOrd="0" destOrd="0" parTransId="{0802606A-A2F1-463F-B6A3-950C44EF0920}" sibTransId="{950C9842-8844-4DAD-8168-C9DE4E0B7FDD}"/>
    <dgm:cxn modelId="{6BA3B6BB-91AC-4ED2-89C7-4D2BDBA5CDBC}" type="presOf" srcId="{B83F039D-AF43-412C-A2D8-EEAFB38E22B6}" destId="{E59077AC-B35B-4FE3-97CC-0B342230D576}" srcOrd="0" destOrd="0" presId="urn:microsoft.com/office/officeart/2008/layout/LinedList"/>
    <dgm:cxn modelId="{B38873EF-9968-41D1-BB44-7D445AA0EC95}" type="presOf" srcId="{EFEA181F-194C-4971-BD21-2802CACFD2DA}" destId="{3942C56A-8FE6-45A8-94FC-ADD998168E5E}" srcOrd="0" destOrd="0" presId="urn:microsoft.com/office/officeart/2008/layout/LinedList"/>
    <dgm:cxn modelId="{3D22A074-D512-4F52-97A1-742B9FC9A223}" type="presParOf" srcId="{E59077AC-B35B-4FE3-97CC-0B342230D576}" destId="{5474090F-692B-4653-B23F-1D5E989078B1}" srcOrd="0" destOrd="0" presId="urn:microsoft.com/office/officeart/2008/layout/LinedList"/>
    <dgm:cxn modelId="{8B8DDE1B-571C-4CAF-8F0B-C90D40D62642}" type="presParOf" srcId="{E59077AC-B35B-4FE3-97CC-0B342230D576}" destId="{A3A41FE3-7BDD-4F66-BDD2-A3ED83E36BE2}" srcOrd="1" destOrd="0" presId="urn:microsoft.com/office/officeart/2008/layout/LinedList"/>
    <dgm:cxn modelId="{2B1AB5BA-091F-4667-89F8-33C16DEA6069}" type="presParOf" srcId="{A3A41FE3-7BDD-4F66-BDD2-A3ED83E36BE2}" destId="{C492A034-151C-4E7F-B4FD-44F5B7888118}" srcOrd="0" destOrd="0" presId="urn:microsoft.com/office/officeart/2008/layout/LinedList"/>
    <dgm:cxn modelId="{C064296E-858A-42B2-9DD4-14414CCF6738}" type="presParOf" srcId="{A3A41FE3-7BDD-4F66-BDD2-A3ED83E36BE2}" destId="{6F0F8451-FFCD-455D-9BC8-E231D2AA42FB}" srcOrd="1" destOrd="0" presId="urn:microsoft.com/office/officeart/2008/layout/LinedList"/>
    <dgm:cxn modelId="{9B82AA24-8DAA-48A1-8BC1-0A172D249672}" type="presParOf" srcId="{E59077AC-B35B-4FE3-97CC-0B342230D576}" destId="{96F6D22D-3E8B-4246-81DA-6E472E1E70EC}" srcOrd="2" destOrd="0" presId="urn:microsoft.com/office/officeart/2008/layout/LinedList"/>
    <dgm:cxn modelId="{0798C7CF-DA42-4F53-8499-908BA4549EB9}" type="presParOf" srcId="{E59077AC-B35B-4FE3-97CC-0B342230D576}" destId="{737EF71B-29D4-4ABC-A595-59F915550FD8}" srcOrd="3" destOrd="0" presId="urn:microsoft.com/office/officeart/2008/layout/LinedList"/>
    <dgm:cxn modelId="{6BEAF9F5-F9F4-4A78-8347-C2963E181F29}" type="presParOf" srcId="{737EF71B-29D4-4ABC-A595-59F915550FD8}" destId="{3942C56A-8FE6-45A8-94FC-ADD998168E5E}" srcOrd="0" destOrd="0" presId="urn:microsoft.com/office/officeart/2008/layout/LinedList"/>
    <dgm:cxn modelId="{5B35524B-E09D-4388-87D1-739FE5A016DE}" type="presParOf" srcId="{737EF71B-29D4-4ABC-A595-59F915550FD8}" destId="{6A201BC7-D992-479D-88F7-01A3D3AEAD40}" srcOrd="1" destOrd="0" presId="urn:microsoft.com/office/officeart/2008/layout/LinedList"/>
    <dgm:cxn modelId="{E0D269C9-3EBF-48DF-BA8C-2272DCAB4ADD}" type="presParOf" srcId="{E59077AC-B35B-4FE3-97CC-0B342230D576}" destId="{E9F1BD92-FD24-48DC-A706-E687158341EB}" srcOrd="4" destOrd="0" presId="urn:microsoft.com/office/officeart/2008/layout/LinedList"/>
    <dgm:cxn modelId="{16AD8BA5-8010-45A0-ADF1-A4963F01BDDE}" type="presParOf" srcId="{E59077AC-B35B-4FE3-97CC-0B342230D576}" destId="{DA337827-0A0C-4839-B5A1-E0B95FEEE892}" srcOrd="5" destOrd="0" presId="urn:microsoft.com/office/officeart/2008/layout/LinedList"/>
    <dgm:cxn modelId="{7A3E7A31-575C-44A5-93EC-56CED938D24B}" type="presParOf" srcId="{DA337827-0A0C-4839-B5A1-E0B95FEEE892}" destId="{E489632F-272D-4F93-ADB3-38041D9C8AEC}" srcOrd="0" destOrd="0" presId="urn:microsoft.com/office/officeart/2008/layout/LinedList"/>
    <dgm:cxn modelId="{48103A08-EBA1-4A79-9461-91FE1F3F5411}" type="presParOf" srcId="{DA337827-0A0C-4839-B5A1-E0B95FEEE892}" destId="{23113EA7-AE1C-45D3-A184-43EBD944FF60}" srcOrd="1" destOrd="0" presId="urn:microsoft.com/office/officeart/2008/layout/LinedList"/>
    <dgm:cxn modelId="{025BFC06-8F6C-4F4D-999A-D94E09AE68DA}" type="presParOf" srcId="{E59077AC-B35B-4FE3-97CC-0B342230D576}" destId="{CF7F4EE2-C871-4AB0-862A-F6E8363C6DF5}" srcOrd="6" destOrd="0" presId="urn:microsoft.com/office/officeart/2008/layout/LinedList"/>
    <dgm:cxn modelId="{80609A7C-9EA4-475E-8019-3C7775B2DCB7}" type="presParOf" srcId="{E59077AC-B35B-4FE3-97CC-0B342230D576}" destId="{160233A0-6ABE-4AC0-A16E-C0626D40D1EE}" srcOrd="7" destOrd="0" presId="urn:microsoft.com/office/officeart/2008/layout/LinedList"/>
    <dgm:cxn modelId="{D66F6BBF-3F89-4760-B642-EF445257DE8F}" type="presParOf" srcId="{160233A0-6ABE-4AC0-A16E-C0626D40D1EE}" destId="{8DDF6F69-14E1-4746-8EC3-65238348B0DC}" srcOrd="0" destOrd="0" presId="urn:microsoft.com/office/officeart/2008/layout/LinedList"/>
    <dgm:cxn modelId="{5DA7D686-34D4-485D-9A34-A1EE206CC6ED}" type="presParOf" srcId="{160233A0-6ABE-4AC0-A16E-C0626D40D1EE}" destId="{A37A9A9C-FAE9-4180-B398-732C320C52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4090F-692B-4653-B23F-1D5E989078B1}">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92A034-151C-4E7F-B4FD-44F5B7888118}">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solidFill>
                <a:srgbClr val="FF0000"/>
              </a:solidFill>
              <a:latin typeface="ADLaM Display" panose="02010000000000000000" pitchFamily="2" charset="0"/>
              <a:ea typeface="ADLaM Display" panose="02010000000000000000" pitchFamily="2" charset="0"/>
              <a:cs typeface="ADLaM Display" panose="02010000000000000000" pitchFamily="2" charset="0"/>
            </a:rPr>
            <a:t>Respeto al Entorno Natural: </a:t>
          </a:r>
          <a:r>
            <a:rPr lang="es-ES" sz="2100" kern="1200"/>
            <a:t>El diseño del alumbrado debe contemplar la preservación de la flora y fauna local, evitando la alteración del ecosistema.</a:t>
          </a:r>
          <a:endParaRPr lang="en-US" sz="2100" kern="1200" dirty="0"/>
        </a:p>
      </dsp:txBody>
      <dsp:txXfrm>
        <a:off x="0" y="0"/>
        <a:ext cx="10515600" cy="1087834"/>
      </dsp:txXfrm>
    </dsp:sp>
    <dsp:sp modelId="{96F6D22D-3E8B-4246-81DA-6E472E1E70EC}">
      <dsp:nvSpPr>
        <dsp:cNvPr id="0" name=""/>
        <dsp:cNvSpPr/>
      </dsp:nvSpPr>
      <dsp:spPr>
        <a:xfrm>
          <a:off x="0" y="108783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42C56A-8FE6-45A8-94FC-ADD998168E5E}">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Necesidades de Iluminación: </a:t>
          </a:r>
          <a:r>
            <a:rPr lang="es-ES" sz="2100" kern="1200" dirty="0"/>
            <a:t>Es esencial analizar las necesidades de iluminación específicas para cada área, asegurando que la luz sea suficiente sin causar deslumbramiento.</a:t>
          </a:r>
          <a:endParaRPr lang="en-US" sz="2100" kern="1200" dirty="0"/>
        </a:p>
      </dsp:txBody>
      <dsp:txXfrm>
        <a:off x="0" y="1087834"/>
        <a:ext cx="10515600" cy="1087834"/>
      </dsp:txXfrm>
    </dsp:sp>
    <dsp:sp modelId="{E9F1BD92-FD24-48DC-A706-E687158341EB}">
      <dsp:nvSpPr>
        <dsp:cNvPr id="0" name=""/>
        <dsp:cNvSpPr/>
      </dsp:nvSpPr>
      <dsp:spPr>
        <a:xfrm>
          <a:off x="0" y="2175669"/>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89632F-272D-4F93-ADB3-38041D9C8AEC}">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Accesibilidad e Inclusión: </a:t>
          </a:r>
          <a:r>
            <a:rPr lang="es-ES" sz="2100" kern="1200" dirty="0"/>
            <a:t>La instalación debe facilitar el acceso a todas las personas, incluyendo aquellas con discapacidad, promoviendo la inclusión social en estos espacios.</a:t>
          </a:r>
          <a:endParaRPr lang="en-US" sz="2100" kern="1200" dirty="0"/>
        </a:p>
      </dsp:txBody>
      <dsp:txXfrm>
        <a:off x="0" y="2175669"/>
        <a:ext cx="10515600" cy="1087834"/>
      </dsp:txXfrm>
    </dsp:sp>
    <dsp:sp modelId="{CF7F4EE2-C871-4AB0-862A-F6E8363C6DF5}">
      <dsp:nvSpPr>
        <dsp:cNvPr id="0" name=""/>
        <dsp:cNvSpPr/>
      </dsp:nvSpPr>
      <dsp:spPr>
        <a:xfrm>
          <a:off x="0" y="3263503"/>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DF6F69-14E1-4746-8EC3-65238348B0DC}">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Enibilidad en la Instalación: </a:t>
          </a:r>
          <a:r>
            <a:rPr lang="es-ES" sz="2100" kern="1200" dirty="0"/>
            <a:t>Se deben considerar materiales y tecnologías que minimicen el impacto ambiental, como luminarias LED y paneles solares.</a:t>
          </a:r>
          <a:endParaRPr lang="en-US" sz="2100" kern="1200" dirty="0"/>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6A2B9F8-8B34-E6D2-0307-25F7235E07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DC23919-3FF0-CCC3-AAF3-0507EEE67E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1F1870-1D78-4501-9D1E-B8E6FF61571F}" type="datetimeFigureOut">
              <a:rPr lang="es-CO" smtClean="0"/>
              <a:t>12/08/2025</a:t>
            </a:fld>
            <a:endParaRPr lang="es-CO"/>
          </a:p>
        </p:txBody>
      </p:sp>
      <p:sp>
        <p:nvSpPr>
          <p:cNvPr id="4" name="Marcador de pie de página 3">
            <a:extLst>
              <a:ext uri="{FF2B5EF4-FFF2-40B4-BE49-F238E27FC236}">
                <a16:creationId xmlns:a16="http://schemas.microsoft.com/office/drawing/2014/main" id="{898A8C03-490D-7603-58BC-30AE6BA99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D44F96FE-2559-A301-A53B-D280AF44CF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C49F5E-479D-451F-944B-CA542D96A94D}" type="slidenum">
              <a:rPr lang="es-CO" smtClean="0"/>
              <a:t>‹Nº›</a:t>
            </a:fld>
            <a:endParaRPr lang="es-CO"/>
          </a:p>
        </p:txBody>
      </p:sp>
    </p:spTree>
    <p:extLst>
      <p:ext uri="{BB962C8B-B14F-4D97-AF65-F5344CB8AC3E}">
        <p14:creationId xmlns:p14="http://schemas.microsoft.com/office/powerpoint/2010/main" val="2828021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3B4E1-7B1F-478F-B6DB-2A4D45B88CBA}" type="datetimeFigureOut">
              <a:rPr lang="es-CO" smtClean="0"/>
              <a:t>12/08/2025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4ED3D3-246E-4F70-A1AD-AD8DFE3676FF}" type="slidenum">
              <a:rPr lang="es-CO" smtClean="0"/>
              <a:t>‹Nº›</a:t>
            </a:fld>
            <a:endParaRPr lang="es-CO"/>
          </a:p>
        </p:txBody>
      </p:sp>
    </p:spTree>
    <p:extLst>
      <p:ext uri="{BB962C8B-B14F-4D97-AF65-F5344CB8AC3E}">
        <p14:creationId xmlns:p14="http://schemas.microsoft.com/office/powerpoint/2010/main" val="1226891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94ED3D3-246E-4F70-A1AD-AD8DFE3676FF}" type="slidenum">
              <a:rPr lang="es-CO" smtClean="0"/>
              <a:t>1</a:t>
            </a:fld>
            <a:endParaRPr lang="es-CO"/>
          </a:p>
        </p:txBody>
      </p:sp>
    </p:spTree>
    <p:extLst>
      <p:ext uri="{BB962C8B-B14F-4D97-AF65-F5344CB8AC3E}">
        <p14:creationId xmlns:p14="http://schemas.microsoft.com/office/powerpoint/2010/main" val="321896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94ED3D3-246E-4F70-A1AD-AD8DFE3676FF}" type="slidenum">
              <a:rPr lang="es-CO" smtClean="0"/>
              <a:t>4</a:t>
            </a:fld>
            <a:endParaRPr lang="es-CO"/>
          </a:p>
        </p:txBody>
      </p:sp>
    </p:spTree>
    <p:extLst>
      <p:ext uri="{BB962C8B-B14F-4D97-AF65-F5344CB8AC3E}">
        <p14:creationId xmlns:p14="http://schemas.microsoft.com/office/powerpoint/2010/main" val="154837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94ED3D3-246E-4F70-A1AD-AD8DFE3676FF}" type="slidenum">
              <a:rPr lang="es-CO" smtClean="0"/>
              <a:t>7</a:t>
            </a:fld>
            <a:endParaRPr lang="es-CO"/>
          </a:p>
        </p:txBody>
      </p:sp>
    </p:spTree>
    <p:extLst>
      <p:ext uri="{BB962C8B-B14F-4D97-AF65-F5344CB8AC3E}">
        <p14:creationId xmlns:p14="http://schemas.microsoft.com/office/powerpoint/2010/main" val="1902687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94ED3D3-246E-4F70-A1AD-AD8DFE3676FF}" type="slidenum">
              <a:rPr lang="es-CO" smtClean="0"/>
              <a:t>15</a:t>
            </a:fld>
            <a:endParaRPr lang="es-CO"/>
          </a:p>
        </p:txBody>
      </p:sp>
    </p:spTree>
    <p:extLst>
      <p:ext uri="{BB962C8B-B14F-4D97-AF65-F5344CB8AC3E}">
        <p14:creationId xmlns:p14="http://schemas.microsoft.com/office/powerpoint/2010/main" val="1368879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ub portada 2023">
    <p:spTree>
      <p:nvGrpSpPr>
        <p:cNvPr id="1" name=""/>
        <p:cNvGrpSpPr/>
        <p:nvPr/>
      </p:nvGrpSpPr>
      <p:grpSpPr>
        <a:xfrm>
          <a:off x="0" y="0"/>
          <a:ext cx="0" cy="0"/>
          <a:chOff x="0" y="0"/>
          <a:chExt cx="0" cy="0"/>
        </a:xfrm>
      </p:grpSpPr>
      <p:pic>
        <p:nvPicPr>
          <p:cNvPr id="3" name="Imagen 2" descr="Forma&#10;&#10;Descripción generada automáticamente">
            <a:extLst>
              <a:ext uri="{FF2B5EF4-FFF2-40B4-BE49-F238E27FC236}">
                <a16:creationId xmlns:a16="http://schemas.microsoft.com/office/drawing/2014/main" id="{F300D970-4D0C-445D-298C-CAB4B09FD3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4" name="Marcador de fecha 3">
            <a:extLst>
              <a:ext uri="{FF2B5EF4-FFF2-40B4-BE49-F238E27FC236}">
                <a16:creationId xmlns:a16="http://schemas.microsoft.com/office/drawing/2014/main" id="{3ECC309B-111A-754B-07E7-4220FF3B866C}"/>
              </a:ext>
            </a:extLst>
          </p:cNvPr>
          <p:cNvSpPr>
            <a:spLocks noGrp="1"/>
          </p:cNvSpPr>
          <p:nvPr>
            <p:ph type="dt" sz="half" idx="10"/>
          </p:nvPr>
        </p:nvSpPr>
        <p:spPr/>
        <p:txBody>
          <a:bodyPr/>
          <a:lstStyle/>
          <a:p>
            <a:fld id="{C5916F8E-6831-4C65-BAC3-F7201152D86A}" type="datetime1">
              <a:rPr lang="es-CO" smtClean="0"/>
              <a:t>12/08/2025</a:t>
            </a:fld>
            <a:endParaRPr lang="es-CO"/>
          </a:p>
        </p:txBody>
      </p:sp>
      <p:sp>
        <p:nvSpPr>
          <p:cNvPr id="5" name="Marcador de pie de página 4">
            <a:extLst>
              <a:ext uri="{FF2B5EF4-FFF2-40B4-BE49-F238E27FC236}">
                <a16:creationId xmlns:a16="http://schemas.microsoft.com/office/drawing/2014/main" id="{77D7F237-85AA-F14A-C114-E2605FA2E730}"/>
              </a:ext>
            </a:extLst>
          </p:cNvPr>
          <p:cNvSpPr>
            <a:spLocks noGrp="1"/>
          </p:cNvSpPr>
          <p:nvPr>
            <p:ph type="ftr" sz="quarter" idx="11"/>
          </p:nvPr>
        </p:nvSpPr>
        <p:spPr/>
        <p:txBody>
          <a:bodyPr/>
          <a:lstStyle/>
          <a:p>
            <a:r>
              <a:rPr lang="es-CO"/>
              <a:t>Nefrologia renal crónica A. Vila y M. Quintanahttps://portal.guiasalud.es/egpc/erc-tratamiento/#:~:text=Los%20f%C3%A1rmacos%20activos%20sobre%20el,remikireno%20%E2%80%93s%C3%B3lo%20el%20primero%20se</a:t>
            </a:r>
          </a:p>
        </p:txBody>
      </p:sp>
      <p:sp>
        <p:nvSpPr>
          <p:cNvPr id="6" name="Marcador de número de diapositiva 5">
            <a:extLst>
              <a:ext uri="{FF2B5EF4-FFF2-40B4-BE49-F238E27FC236}">
                <a16:creationId xmlns:a16="http://schemas.microsoft.com/office/drawing/2014/main" id="{B344797B-BE76-1D12-9E61-C157323659D5}"/>
              </a:ext>
            </a:extLst>
          </p:cNvPr>
          <p:cNvSpPr>
            <a:spLocks noGrp="1"/>
          </p:cNvSpPr>
          <p:nvPr>
            <p:ph type="sldNum" sz="quarter" idx="12"/>
          </p:nvPr>
        </p:nvSpPr>
        <p:spPr/>
        <p:txBody>
          <a:bodyPr/>
          <a:lstStyle/>
          <a:p>
            <a:fld id="{54E4E472-1850-4C05-BE3C-68ECD91371C3}" type="slidenum">
              <a:rPr lang="es-CO" smtClean="0"/>
              <a:t>‹Nº›</a:t>
            </a:fld>
            <a:endParaRPr lang="es-CO"/>
          </a:p>
        </p:txBody>
      </p:sp>
      <p:sp>
        <p:nvSpPr>
          <p:cNvPr id="8" name="Título 1">
            <a:extLst>
              <a:ext uri="{FF2B5EF4-FFF2-40B4-BE49-F238E27FC236}">
                <a16:creationId xmlns:a16="http://schemas.microsoft.com/office/drawing/2014/main" id="{4627EFBA-D8A0-7557-ABD0-BD16C5E2835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9" name="Marcador de texto 2">
            <a:extLst>
              <a:ext uri="{FF2B5EF4-FFF2-40B4-BE49-F238E27FC236}">
                <a16:creationId xmlns:a16="http://schemas.microsoft.com/office/drawing/2014/main" id="{9413B056-483F-BFB8-381F-24FB8DB35F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169280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B66860-FFB3-8A4A-26EB-2305CE43191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2EBD262-2DE4-2580-924C-0255ADB926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25008556-89B7-9B20-17E6-2B38226F4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E3D1D2-2C20-2949-E0BC-FDAEFBF85FC0}"/>
              </a:ext>
            </a:extLst>
          </p:cNvPr>
          <p:cNvSpPr>
            <a:spLocks noGrp="1"/>
          </p:cNvSpPr>
          <p:nvPr>
            <p:ph type="dt" sz="half" idx="10"/>
          </p:nvPr>
        </p:nvSpPr>
        <p:spPr/>
        <p:txBody>
          <a:bodyPr/>
          <a:lstStyle/>
          <a:p>
            <a:fld id="{6B8CC637-E0FB-4B73-8362-7074C7E149D0}" type="datetime1">
              <a:rPr lang="es-CO" smtClean="0"/>
              <a:t>12/08/2025</a:t>
            </a:fld>
            <a:endParaRPr lang="es-CO"/>
          </a:p>
        </p:txBody>
      </p:sp>
      <p:sp>
        <p:nvSpPr>
          <p:cNvPr id="6" name="Marcador de pie de página 5">
            <a:extLst>
              <a:ext uri="{FF2B5EF4-FFF2-40B4-BE49-F238E27FC236}">
                <a16:creationId xmlns:a16="http://schemas.microsoft.com/office/drawing/2014/main" id="{F78FEE2E-B333-5F37-FBB1-AC5CD112F369}"/>
              </a:ext>
            </a:extLst>
          </p:cNvPr>
          <p:cNvSpPr>
            <a:spLocks noGrp="1"/>
          </p:cNvSpPr>
          <p:nvPr>
            <p:ph type="ftr" sz="quarter" idx="11"/>
          </p:nvPr>
        </p:nvSpPr>
        <p:spPr/>
        <p:txBody>
          <a:bodyPr/>
          <a:lstStyle/>
          <a:p>
            <a:r>
              <a:rPr lang="es-CO"/>
              <a:t>Nefrologia renal crónica A. Vila y M. Quintanahttps://portal.guiasalud.es/egpc/erc-tratamiento/#:~:text=Los%20f%C3%A1rmacos%20activos%20sobre%20el,remikireno%20%E2%80%93s%C3%B3lo%20el%20primero%20se</a:t>
            </a:r>
          </a:p>
        </p:txBody>
      </p:sp>
      <p:sp>
        <p:nvSpPr>
          <p:cNvPr id="7" name="Marcador de número de diapositiva 6">
            <a:extLst>
              <a:ext uri="{FF2B5EF4-FFF2-40B4-BE49-F238E27FC236}">
                <a16:creationId xmlns:a16="http://schemas.microsoft.com/office/drawing/2014/main" id="{C976B867-C744-79DF-9B10-EA16147CFFA3}"/>
              </a:ext>
            </a:extLst>
          </p:cNvPr>
          <p:cNvSpPr>
            <a:spLocks noGrp="1"/>
          </p:cNvSpPr>
          <p:nvPr>
            <p:ph type="sldNum" sz="quarter" idx="12"/>
          </p:nvPr>
        </p:nvSpPr>
        <p:spPr/>
        <p:txBody>
          <a:bodyPr/>
          <a:lstStyle/>
          <a:p>
            <a:fld id="{54E4E472-1850-4C05-BE3C-68ECD91371C3}" type="slidenum">
              <a:rPr lang="es-CO" smtClean="0"/>
              <a:t>‹Nº›</a:t>
            </a:fld>
            <a:endParaRPr lang="es-CO"/>
          </a:p>
        </p:txBody>
      </p:sp>
    </p:spTree>
    <p:extLst>
      <p:ext uri="{BB962C8B-B14F-4D97-AF65-F5344CB8AC3E}">
        <p14:creationId xmlns:p14="http://schemas.microsoft.com/office/powerpoint/2010/main" val="16967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A25A5F-3AE6-5B5F-5149-90CBCE646B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30FCF95-A87C-ACC1-79E0-1BA1FCC0E1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8D925859-2F01-7E7D-0298-DB8E9CD82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A0990C-3F08-A2EC-0A43-D56E98AD176A}"/>
              </a:ext>
            </a:extLst>
          </p:cNvPr>
          <p:cNvSpPr>
            <a:spLocks noGrp="1"/>
          </p:cNvSpPr>
          <p:nvPr>
            <p:ph type="dt" sz="half" idx="10"/>
          </p:nvPr>
        </p:nvSpPr>
        <p:spPr/>
        <p:txBody>
          <a:bodyPr/>
          <a:lstStyle/>
          <a:p>
            <a:fld id="{8CB0588B-9686-421F-A061-4419618B62C6}" type="datetime1">
              <a:rPr lang="es-CO" smtClean="0"/>
              <a:t>12/08/2025</a:t>
            </a:fld>
            <a:endParaRPr lang="es-CO"/>
          </a:p>
        </p:txBody>
      </p:sp>
      <p:sp>
        <p:nvSpPr>
          <p:cNvPr id="6" name="Marcador de pie de página 5">
            <a:extLst>
              <a:ext uri="{FF2B5EF4-FFF2-40B4-BE49-F238E27FC236}">
                <a16:creationId xmlns:a16="http://schemas.microsoft.com/office/drawing/2014/main" id="{E02AC203-A856-D2A3-5B2A-DA00C27171E3}"/>
              </a:ext>
            </a:extLst>
          </p:cNvPr>
          <p:cNvSpPr>
            <a:spLocks noGrp="1"/>
          </p:cNvSpPr>
          <p:nvPr>
            <p:ph type="ftr" sz="quarter" idx="11"/>
          </p:nvPr>
        </p:nvSpPr>
        <p:spPr/>
        <p:txBody>
          <a:bodyPr/>
          <a:lstStyle/>
          <a:p>
            <a:r>
              <a:rPr lang="es-CO"/>
              <a:t>Nefrologia renal crónica A. Vila y M. Quintanahttps://portal.guiasalud.es/egpc/erc-tratamiento/#:~:text=Los%20f%C3%A1rmacos%20activos%20sobre%20el,remikireno%20%E2%80%93s%C3%B3lo%20el%20primero%20se</a:t>
            </a:r>
          </a:p>
        </p:txBody>
      </p:sp>
      <p:sp>
        <p:nvSpPr>
          <p:cNvPr id="7" name="Marcador de número de diapositiva 6">
            <a:extLst>
              <a:ext uri="{FF2B5EF4-FFF2-40B4-BE49-F238E27FC236}">
                <a16:creationId xmlns:a16="http://schemas.microsoft.com/office/drawing/2014/main" id="{02C976FE-CD2A-C335-7EDC-D1DC724B3D52}"/>
              </a:ext>
            </a:extLst>
          </p:cNvPr>
          <p:cNvSpPr>
            <a:spLocks noGrp="1"/>
          </p:cNvSpPr>
          <p:nvPr>
            <p:ph type="sldNum" sz="quarter" idx="12"/>
          </p:nvPr>
        </p:nvSpPr>
        <p:spPr/>
        <p:txBody>
          <a:bodyPr/>
          <a:lstStyle/>
          <a:p>
            <a:fld id="{54E4E472-1850-4C05-BE3C-68ECD91371C3}" type="slidenum">
              <a:rPr lang="es-CO" smtClean="0"/>
              <a:t>‹Nº›</a:t>
            </a:fld>
            <a:endParaRPr lang="es-CO"/>
          </a:p>
        </p:txBody>
      </p:sp>
    </p:spTree>
    <p:extLst>
      <p:ext uri="{BB962C8B-B14F-4D97-AF65-F5344CB8AC3E}">
        <p14:creationId xmlns:p14="http://schemas.microsoft.com/office/powerpoint/2010/main" val="2469854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DB466-F0AA-72B3-C46C-5C440539FDC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C61745A-94B9-0291-8B2E-F4F2FA08EA5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FDE891C-2B6F-E247-CCA7-13CE829CD238}"/>
              </a:ext>
            </a:extLst>
          </p:cNvPr>
          <p:cNvSpPr>
            <a:spLocks noGrp="1"/>
          </p:cNvSpPr>
          <p:nvPr>
            <p:ph type="dt" sz="half" idx="10"/>
          </p:nvPr>
        </p:nvSpPr>
        <p:spPr/>
        <p:txBody>
          <a:bodyPr/>
          <a:lstStyle/>
          <a:p>
            <a:fld id="{9B4C530B-E76B-4521-8AD4-AA0DC3617884}" type="datetime1">
              <a:rPr lang="es-CO" smtClean="0"/>
              <a:t>12/08/2025</a:t>
            </a:fld>
            <a:endParaRPr lang="es-CO"/>
          </a:p>
        </p:txBody>
      </p:sp>
      <p:sp>
        <p:nvSpPr>
          <p:cNvPr id="5" name="Marcador de pie de página 4">
            <a:extLst>
              <a:ext uri="{FF2B5EF4-FFF2-40B4-BE49-F238E27FC236}">
                <a16:creationId xmlns:a16="http://schemas.microsoft.com/office/drawing/2014/main" id="{0FA2E319-10F9-A2DE-64B9-A561B4AC7802}"/>
              </a:ext>
            </a:extLst>
          </p:cNvPr>
          <p:cNvSpPr>
            <a:spLocks noGrp="1"/>
          </p:cNvSpPr>
          <p:nvPr>
            <p:ph type="ftr" sz="quarter" idx="11"/>
          </p:nvPr>
        </p:nvSpPr>
        <p:spPr/>
        <p:txBody>
          <a:bodyPr/>
          <a:lstStyle/>
          <a:p>
            <a:r>
              <a:rPr lang="es-CO"/>
              <a:t>Nefrologia renal crónica A. Vila y M. Quintanahttps://portal.guiasalud.es/egpc/erc-tratamiento/#:~:text=Los%20f%C3%A1rmacos%20activos%20sobre%20el,remikireno%20%E2%80%93s%C3%B3lo%20el%20primero%20se</a:t>
            </a:r>
          </a:p>
        </p:txBody>
      </p:sp>
      <p:sp>
        <p:nvSpPr>
          <p:cNvPr id="6" name="Marcador de número de diapositiva 5">
            <a:extLst>
              <a:ext uri="{FF2B5EF4-FFF2-40B4-BE49-F238E27FC236}">
                <a16:creationId xmlns:a16="http://schemas.microsoft.com/office/drawing/2014/main" id="{3BBBDA7A-31DB-E390-A80C-051F1F437C92}"/>
              </a:ext>
            </a:extLst>
          </p:cNvPr>
          <p:cNvSpPr>
            <a:spLocks noGrp="1"/>
          </p:cNvSpPr>
          <p:nvPr>
            <p:ph type="sldNum" sz="quarter" idx="12"/>
          </p:nvPr>
        </p:nvSpPr>
        <p:spPr/>
        <p:txBody>
          <a:bodyPr/>
          <a:lstStyle/>
          <a:p>
            <a:fld id="{54E4E472-1850-4C05-BE3C-68ECD91371C3}" type="slidenum">
              <a:rPr lang="es-CO" smtClean="0"/>
              <a:t>‹Nº›</a:t>
            </a:fld>
            <a:endParaRPr lang="es-CO"/>
          </a:p>
        </p:txBody>
      </p:sp>
    </p:spTree>
    <p:extLst>
      <p:ext uri="{BB962C8B-B14F-4D97-AF65-F5344CB8AC3E}">
        <p14:creationId xmlns:p14="http://schemas.microsoft.com/office/powerpoint/2010/main" val="2234627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E5B1BCD-4D49-3186-3916-8093186AC0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DDB71E5-C088-64D9-B0CC-2F4BB1D6BC6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2B0D029-6B23-8C95-3321-C95DC10DB86A}"/>
              </a:ext>
            </a:extLst>
          </p:cNvPr>
          <p:cNvSpPr>
            <a:spLocks noGrp="1"/>
          </p:cNvSpPr>
          <p:nvPr>
            <p:ph type="dt" sz="half" idx="10"/>
          </p:nvPr>
        </p:nvSpPr>
        <p:spPr/>
        <p:txBody>
          <a:bodyPr/>
          <a:lstStyle/>
          <a:p>
            <a:fld id="{70A82A04-9BF7-49A4-B6B8-C576E4452E42}" type="datetime1">
              <a:rPr lang="es-CO" smtClean="0"/>
              <a:t>12/08/2025</a:t>
            </a:fld>
            <a:endParaRPr lang="es-CO"/>
          </a:p>
        </p:txBody>
      </p:sp>
      <p:sp>
        <p:nvSpPr>
          <p:cNvPr id="5" name="Marcador de pie de página 4">
            <a:extLst>
              <a:ext uri="{FF2B5EF4-FFF2-40B4-BE49-F238E27FC236}">
                <a16:creationId xmlns:a16="http://schemas.microsoft.com/office/drawing/2014/main" id="{A9AF39DA-7EF1-EA7A-1EA3-9314A3A61F76}"/>
              </a:ext>
            </a:extLst>
          </p:cNvPr>
          <p:cNvSpPr>
            <a:spLocks noGrp="1"/>
          </p:cNvSpPr>
          <p:nvPr>
            <p:ph type="ftr" sz="quarter" idx="11"/>
          </p:nvPr>
        </p:nvSpPr>
        <p:spPr/>
        <p:txBody>
          <a:bodyPr/>
          <a:lstStyle/>
          <a:p>
            <a:r>
              <a:rPr lang="es-CO"/>
              <a:t>Nefrologia renal crónica A. Vila y M. Quintanahttps://portal.guiasalud.es/egpc/erc-tratamiento/#:~:text=Los%20f%C3%A1rmacos%20activos%20sobre%20el,remikireno%20%E2%80%93s%C3%B3lo%20el%20primero%20se</a:t>
            </a:r>
          </a:p>
        </p:txBody>
      </p:sp>
      <p:sp>
        <p:nvSpPr>
          <p:cNvPr id="6" name="Marcador de número de diapositiva 5">
            <a:extLst>
              <a:ext uri="{FF2B5EF4-FFF2-40B4-BE49-F238E27FC236}">
                <a16:creationId xmlns:a16="http://schemas.microsoft.com/office/drawing/2014/main" id="{F6E487BE-706D-B7D7-ED1B-67BFE34E5C5B}"/>
              </a:ext>
            </a:extLst>
          </p:cNvPr>
          <p:cNvSpPr>
            <a:spLocks noGrp="1"/>
          </p:cNvSpPr>
          <p:nvPr>
            <p:ph type="sldNum" sz="quarter" idx="12"/>
          </p:nvPr>
        </p:nvSpPr>
        <p:spPr/>
        <p:txBody>
          <a:bodyPr/>
          <a:lstStyle/>
          <a:p>
            <a:fld id="{54E4E472-1850-4C05-BE3C-68ECD91371C3}" type="slidenum">
              <a:rPr lang="es-CO" smtClean="0"/>
              <a:t>‹Nº›</a:t>
            </a:fld>
            <a:endParaRPr lang="es-CO"/>
          </a:p>
        </p:txBody>
      </p:sp>
    </p:spTree>
    <p:extLst>
      <p:ext uri="{BB962C8B-B14F-4D97-AF65-F5344CB8AC3E}">
        <p14:creationId xmlns:p14="http://schemas.microsoft.com/office/powerpoint/2010/main" val="61996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2023">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3ECC309B-111A-754B-07E7-4220FF3B866C}"/>
              </a:ext>
            </a:extLst>
          </p:cNvPr>
          <p:cNvSpPr>
            <a:spLocks noGrp="1"/>
          </p:cNvSpPr>
          <p:nvPr>
            <p:ph type="dt" sz="half" idx="10"/>
          </p:nvPr>
        </p:nvSpPr>
        <p:spPr/>
        <p:txBody>
          <a:bodyPr/>
          <a:lstStyle/>
          <a:p>
            <a:fld id="{D730FDF7-4CC3-475B-BD43-25DBDF47598B}" type="datetime1">
              <a:rPr lang="es-CO" smtClean="0"/>
              <a:t>12/08/2025</a:t>
            </a:fld>
            <a:endParaRPr lang="es-CO"/>
          </a:p>
        </p:txBody>
      </p:sp>
      <p:sp>
        <p:nvSpPr>
          <p:cNvPr id="5" name="Marcador de pie de página 4">
            <a:extLst>
              <a:ext uri="{FF2B5EF4-FFF2-40B4-BE49-F238E27FC236}">
                <a16:creationId xmlns:a16="http://schemas.microsoft.com/office/drawing/2014/main" id="{77D7F237-85AA-F14A-C114-E2605FA2E730}"/>
              </a:ext>
            </a:extLst>
          </p:cNvPr>
          <p:cNvSpPr>
            <a:spLocks noGrp="1"/>
          </p:cNvSpPr>
          <p:nvPr>
            <p:ph type="ftr" sz="quarter" idx="11"/>
          </p:nvPr>
        </p:nvSpPr>
        <p:spPr/>
        <p:txBody>
          <a:bodyPr/>
          <a:lstStyle/>
          <a:p>
            <a:r>
              <a:rPr lang="es-CO"/>
              <a:t>Nefrologia renal crónica A. Vila y M. Quintanahttps://portal.guiasalud.es/egpc/erc-tratamiento/#:~:text=Los%20f%C3%A1rmacos%20activos%20sobre%20el,remikireno%20%E2%80%93s%C3%B3lo%20el%20primero%20se</a:t>
            </a:r>
          </a:p>
        </p:txBody>
      </p:sp>
      <p:sp>
        <p:nvSpPr>
          <p:cNvPr id="6" name="Marcador de número de diapositiva 5">
            <a:extLst>
              <a:ext uri="{FF2B5EF4-FFF2-40B4-BE49-F238E27FC236}">
                <a16:creationId xmlns:a16="http://schemas.microsoft.com/office/drawing/2014/main" id="{B344797B-BE76-1D12-9E61-C157323659D5}"/>
              </a:ext>
            </a:extLst>
          </p:cNvPr>
          <p:cNvSpPr>
            <a:spLocks noGrp="1"/>
          </p:cNvSpPr>
          <p:nvPr>
            <p:ph type="sldNum" sz="quarter" idx="12"/>
          </p:nvPr>
        </p:nvSpPr>
        <p:spPr/>
        <p:txBody>
          <a:bodyPr/>
          <a:lstStyle/>
          <a:p>
            <a:fld id="{54E4E472-1850-4C05-BE3C-68ECD91371C3}" type="slidenum">
              <a:rPr lang="es-CO" smtClean="0"/>
              <a:t>‹Nº›</a:t>
            </a:fld>
            <a:endParaRPr lang="es-CO"/>
          </a:p>
        </p:txBody>
      </p:sp>
    </p:spTree>
    <p:extLst>
      <p:ext uri="{BB962C8B-B14F-4D97-AF65-F5344CB8AC3E}">
        <p14:creationId xmlns:p14="http://schemas.microsoft.com/office/powerpoint/2010/main" val="204663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822EB3-B776-1792-E5DD-2906AD6AE17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67D34FF-2172-6CA0-AFC2-35EB306A0AA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BD0BEE-1CD0-32FF-6190-C298BDB5BD91}"/>
              </a:ext>
            </a:extLst>
          </p:cNvPr>
          <p:cNvSpPr>
            <a:spLocks noGrp="1"/>
          </p:cNvSpPr>
          <p:nvPr>
            <p:ph type="dt" sz="half" idx="10"/>
          </p:nvPr>
        </p:nvSpPr>
        <p:spPr/>
        <p:txBody>
          <a:bodyPr/>
          <a:lstStyle/>
          <a:p>
            <a:fld id="{8F07DF61-42DA-4ABD-A55C-F28DA9C58034}" type="datetime1">
              <a:rPr lang="es-CO" smtClean="0"/>
              <a:t>12/08/2025</a:t>
            </a:fld>
            <a:endParaRPr lang="es-CO"/>
          </a:p>
        </p:txBody>
      </p:sp>
      <p:sp>
        <p:nvSpPr>
          <p:cNvPr id="5" name="Marcador de pie de página 4">
            <a:extLst>
              <a:ext uri="{FF2B5EF4-FFF2-40B4-BE49-F238E27FC236}">
                <a16:creationId xmlns:a16="http://schemas.microsoft.com/office/drawing/2014/main" id="{A1FB9B5B-93B4-188D-CDF7-2683F7572F03}"/>
              </a:ext>
            </a:extLst>
          </p:cNvPr>
          <p:cNvSpPr>
            <a:spLocks noGrp="1"/>
          </p:cNvSpPr>
          <p:nvPr>
            <p:ph type="ftr" sz="quarter" idx="11"/>
          </p:nvPr>
        </p:nvSpPr>
        <p:spPr/>
        <p:txBody>
          <a:bodyPr/>
          <a:lstStyle/>
          <a:p>
            <a:r>
              <a:rPr lang="es-CO"/>
              <a:t>Nefrologia renal crónica A. Vila y M. Quintanahttps://portal.guiasalud.es/egpc/erc-tratamiento/#:~:text=Los%20f%C3%A1rmacos%20activos%20sobre%20el,remikireno%20%E2%80%93s%C3%B3lo%20el%20primero%20se</a:t>
            </a:r>
          </a:p>
        </p:txBody>
      </p:sp>
      <p:sp>
        <p:nvSpPr>
          <p:cNvPr id="6" name="Marcador de número de diapositiva 5">
            <a:extLst>
              <a:ext uri="{FF2B5EF4-FFF2-40B4-BE49-F238E27FC236}">
                <a16:creationId xmlns:a16="http://schemas.microsoft.com/office/drawing/2014/main" id="{95550480-CE09-5158-1320-BE7505E6EF6F}"/>
              </a:ext>
            </a:extLst>
          </p:cNvPr>
          <p:cNvSpPr>
            <a:spLocks noGrp="1"/>
          </p:cNvSpPr>
          <p:nvPr>
            <p:ph type="sldNum" sz="quarter" idx="12"/>
          </p:nvPr>
        </p:nvSpPr>
        <p:spPr/>
        <p:txBody>
          <a:bodyPr/>
          <a:lstStyle/>
          <a:p>
            <a:fld id="{54E4E472-1850-4C05-BE3C-68ECD91371C3}" type="slidenum">
              <a:rPr lang="es-CO" smtClean="0"/>
              <a:t>‹Nº›</a:t>
            </a:fld>
            <a:endParaRPr lang="es-CO"/>
          </a:p>
        </p:txBody>
      </p:sp>
    </p:spTree>
    <p:extLst>
      <p:ext uri="{BB962C8B-B14F-4D97-AF65-F5344CB8AC3E}">
        <p14:creationId xmlns:p14="http://schemas.microsoft.com/office/powerpoint/2010/main" val="747878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6BA607-98AF-D2F5-0891-8F2ACB81E58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60EA0E8-F688-7E0F-09F0-F71F521FAE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468AFE9-62A9-5532-BE3C-1157323604A2}"/>
              </a:ext>
            </a:extLst>
          </p:cNvPr>
          <p:cNvSpPr>
            <a:spLocks noGrp="1"/>
          </p:cNvSpPr>
          <p:nvPr>
            <p:ph type="dt" sz="half" idx="10"/>
          </p:nvPr>
        </p:nvSpPr>
        <p:spPr/>
        <p:txBody>
          <a:bodyPr/>
          <a:lstStyle/>
          <a:p>
            <a:fld id="{6F57BC7A-0A76-4397-9F38-14D30747BDC0}" type="datetime1">
              <a:rPr lang="es-CO" smtClean="0"/>
              <a:t>12/08/2025</a:t>
            </a:fld>
            <a:endParaRPr lang="es-CO"/>
          </a:p>
        </p:txBody>
      </p:sp>
      <p:sp>
        <p:nvSpPr>
          <p:cNvPr id="5" name="Marcador de pie de página 4">
            <a:extLst>
              <a:ext uri="{FF2B5EF4-FFF2-40B4-BE49-F238E27FC236}">
                <a16:creationId xmlns:a16="http://schemas.microsoft.com/office/drawing/2014/main" id="{A3C2A520-B9AA-A77F-060A-0127EC91BB60}"/>
              </a:ext>
            </a:extLst>
          </p:cNvPr>
          <p:cNvSpPr>
            <a:spLocks noGrp="1"/>
          </p:cNvSpPr>
          <p:nvPr>
            <p:ph type="ftr" sz="quarter" idx="11"/>
          </p:nvPr>
        </p:nvSpPr>
        <p:spPr/>
        <p:txBody>
          <a:bodyPr/>
          <a:lstStyle/>
          <a:p>
            <a:r>
              <a:rPr lang="es-CO"/>
              <a:t>Nefrologia renal crónica A. Vila y M. Quintanahttps://portal.guiasalud.es/egpc/erc-tratamiento/#:~:text=Los%20f%C3%A1rmacos%20activos%20sobre%20el,remikireno%20%E2%80%93s%C3%B3lo%20el%20primero%20se</a:t>
            </a:r>
          </a:p>
        </p:txBody>
      </p:sp>
      <p:sp>
        <p:nvSpPr>
          <p:cNvPr id="6" name="Marcador de número de diapositiva 5">
            <a:extLst>
              <a:ext uri="{FF2B5EF4-FFF2-40B4-BE49-F238E27FC236}">
                <a16:creationId xmlns:a16="http://schemas.microsoft.com/office/drawing/2014/main" id="{596C46F7-3A77-0E35-10E0-BC20AB5B82B0}"/>
              </a:ext>
            </a:extLst>
          </p:cNvPr>
          <p:cNvSpPr>
            <a:spLocks noGrp="1"/>
          </p:cNvSpPr>
          <p:nvPr>
            <p:ph type="sldNum" sz="quarter" idx="12"/>
          </p:nvPr>
        </p:nvSpPr>
        <p:spPr/>
        <p:txBody>
          <a:bodyPr/>
          <a:lstStyle/>
          <a:p>
            <a:fld id="{54E4E472-1850-4C05-BE3C-68ECD91371C3}" type="slidenum">
              <a:rPr lang="es-CO" smtClean="0"/>
              <a:t>‹Nº›</a:t>
            </a:fld>
            <a:endParaRPr lang="es-CO"/>
          </a:p>
        </p:txBody>
      </p:sp>
    </p:spTree>
    <p:extLst>
      <p:ext uri="{BB962C8B-B14F-4D97-AF65-F5344CB8AC3E}">
        <p14:creationId xmlns:p14="http://schemas.microsoft.com/office/powerpoint/2010/main" val="121570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7DBAE-1B6A-7909-9C0B-649BFA501F6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F2F08D3-4EB6-9BDD-3B97-C3A3903DE49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5F63D1B-A472-7E4C-6E57-30D444F2677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2BB235C2-2C6A-4DB6-674E-CD2D1EAE6E5A}"/>
              </a:ext>
            </a:extLst>
          </p:cNvPr>
          <p:cNvSpPr>
            <a:spLocks noGrp="1"/>
          </p:cNvSpPr>
          <p:nvPr>
            <p:ph type="dt" sz="half" idx="10"/>
          </p:nvPr>
        </p:nvSpPr>
        <p:spPr/>
        <p:txBody>
          <a:bodyPr/>
          <a:lstStyle/>
          <a:p>
            <a:fld id="{50223B54-9BAA-4F06-8CD9-7E3AC08515D9}" type="datetime1">
              <a:rPr lang="es-CO" smtClean="0"/>
              <a:t>12/08/2025</a:t>
            </a:fld>
            <a:endParaRPr lang="es-CO"/>
          </a:p>
        </p:txBody>
      </p:sp>
      <p:sp>
        <p:nvSpPr>
          <p:cNvPr id="6" name="Marcador de pie de página 5">
            <a:extLst>
              <a:ext uri="{FF2B5EF4-FFF2-40B4-BE49-F238E27FC236}">
                <a16:creationId xmlns:a16="http://schemas.microsoft.com/office/drawing/2014/main" id="{48619402-151B-67FC-78B1-6DFC361CD271}"/>
              </a:ext>
            </a:extLst>
          </p:cNvPr>
          <p:cNvSpPr>
            <a:spLocks noGrp="1"/>
          </p:cNvSpPr>
          <p:nvPr>
            <p:ph type="ftr" sz="quarter" idx="11"/>
          </p:nvPr>
        </p:nvSpPr>
        <p:spPr/>
        <p:txBody>
          <a:bodyPr/>
          <a:lstStyle/>
          <a:p>
            <a:r>
              <a:rPr lang="es-CO"/>
              <a:t>Nefrologia renal crónica A. Vila y M. Quintanahttps://portal.guiasalud.es/egpc/erc-tratamiento/#:~:text=Los%20f%C3%A1rmacos%20activos%20sobre%20el,remikireno%20%E2%80%93s%C3%B3lo%20el%20primero%20se</a:t>
            </a:r>
          </a:p>
        </p:txBody>
      </p:sp>
      <p:sp>
        <p:nvSpPr>
          <p:cNvPr id="7" name="Marcador de número de diapositiva 6">
            <a:extLst>
              <a:ext uri="{FF2B5EF4-FFF2-40B4-BE49-F238E27FC236}">
                <a16:creationId xmlns:a16="http://schemas.microsoft.com/office/drawing/2014/main" id="{3C8E6DCD-B40A-2E77-D88D-C9B8CEABA20A}"/>
              </a:ext>
            </a:extLst>
          </p:cNvPr>
          <p:cNvSpPr>
            <a:spLocks noGrp="1"/>
          </p:cNvSpPr>
          <p:nvPr>
            <p:ph type="sldNum" sz="quarter" idx="12"/>
          </p:nvPr>
        </p:nvSpPr>
        <p:spPr/>
        <p:txBody>
          <a:bodyPr/>
          <a:lstStyle/>
          <a:p>
            <a:fld id="{54E4E472-1850-4C05-BE3C-68ECD91371C3}" type="slidenum">
              <a:rPr lang="es-CO" smtClean="0"/>
              <a:t>‹Nº›</a:t>
            </a:fld>
            <a:endParaRPr lang="es-CO"/>
          </a:p>
        </p:txBody>
      </p:sp>
    </p:spTree>
    <p:extLst>
      <p:ext uri="{BB962C8B-B14F-4D97-AF65-F5344CB8AC3E}">
        <p14:creationId xmlns:p14="http://schemas.microsoft.com/office/powerpoint/2010/main" val="2650991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radecimientos 2023">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3ECC309B-111A-754B-07E7-4220FF3B866C}"/>
              </a:ext>
            </a:extLst>
          </p:cNvPr>
          <p:cNvSpPr>
            <a:spLocks noGrp="1"/>
          </p:cNvSpPr>
          <p:nvPr>
            <p:ph type="dt" sz="half" idx="10"/>
          </p:nvPr>
        </p:nvSpPr>
        <p:spPr/>
        <p:txBody>
          <a:bodyPr/>
          <a:lstStyle/>
          <a:p>
            <a:fld id="{BEEB8C0A-2359-4A9D-BD41-A0FEFDB81265}" type="datetime1">
              <a:rPr lang="es-CO" smtClean="0"/>
              <a:t>12/08/2025</a:t>
            </a:fld>
            <a:endParaRPr lang="es-CO"/>
          </a:p>
        </p:txBody>
      </p:sp>
      <p:sp>
        <p:nvSpPr>
          <p:cNvPr id="5" name="Marcador de pie de página 4">
            <a:extLst>
              <a:ext uri="{FF2B5EF4-FFF2-40B4-BE49-F238E27FC236}">
                <a16:creationId xmlns:a16="http://schemas.microsoft.com/office/drawing/2014/main" id="{77D7F237-85AA-F14A-C114-E2605FA2E730}"/>
              </a:ext>
            </a:extLst>
          </p:cNvPr>
          <p:cNvSpPr>
            <a:spLocks noGrp="1"/>
          </p:cNvSpPr>
          <p:nvPr>
            <p:ph type="ftr" sz="quarter" idx="11"/>
          </p:nvPr>
        </p:nvSpPr>
        <p:spPr/>
        <p:txBody>
          <a:bodyPr/>
          <a:lstStyle/>
          <a:p>
            <a:r>
              <a:rPr lang="es-CO"/>
              <a:t>Nefrologia renal crónica A. Vila y M. Quintanahttps://portal.guiasalud.es/egpc/erc-tratamiento/#:~:text=Los%20f%C3%A1rmacos%20activos%20sobre%20el,remikireno%20%E2%80%93s%C3%B3lo%20el%20primero%20se</a:t>
            </a:r>
          </a:p>
        </p:txBody>
      </p:sp>
      <p:sp>
        <p:nvSpPr>
          <p:cNvPr id="6" name="Marcador de número de diapositiva 5">
            <a:extLst>
              <a:ext uri="{FF2B5EF4-FFF2-40B4-BE49-F238E27FC236}">
                <a16:creationId xmlns:a16="http://schemas.microsoft.com/office/drawing/2014/main" id="{B344797B-BE76-1D12-9E61-C157323659D5}"/>
              </a:ext>
            </a:extLst>
          </p:cNvPr>
          <p:cNvSpPr>
            <a:spLocks noGrp="1"/>
          </p:cNvSpPr>
          <p:nvPr>
            <p:ph type="sldNum" sz="quarter" idx="12"/>
          </p:nvPr>
        </p:nvSpPr>
        <p:spPr/>
        <p:txBody>
          <a:bodyPr/>
          <a:lstStyle/>
          <a:p>
            <a:fld id="{54E4E472-1850-4C05-BE3C-68ECD91371C3}" type="slidenum">
              <a:rPr lang="es-CO" smtClean="0"/>
              <a:t>‹Nº›</a:t>
            </a:fld>
            <a:endParaRPr lang="es-CO"/>
          </a:p>
        </p:txBody>
      </p:sp>
    </p:spTree>
    <p:extLst>
      <p:ext uri="{BB962C8B-B14F-4D97-AF65-F5344CB8AC3E}">
        <p14:creationId xmlns:p14="http://schemas.microsoft.com/office/powerpoint/2010/main" val="221697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10912-011D-6192-AAE7-63043257E10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0DCD1F1-715B-972C-6E70-BB0A2B6F09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5B72425-48B3-B236-E3A3-33239FB6181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2D5834-DB28-D543-8D3B-477C32C86B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F3DD355-64D3-B833-6D3A-870A5D12697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E23B88B9-7551-F6BC-A05C-2A663BDE2D7B}"/>
              </a:ext>
            </a:extLst>
          </p:cNvPr>
          <p:cNvSpPr>
            <a:spLocks noGrp="1"/>
          </p:cNvSpPr>
          <p:nvPr>
            <p:ph type="dt" sz="half" idx="10"/>
          </p:nvPr>
        </p:nvSpPr>
        <p:spPr/>
        <p:txBody>
          <a:bodyPr/>
          <a:lstStyle/>
          <a:p>
            <a:fld id="{8406C90A-7FA1-44A1-8CEB-D0FBCCCCA9C0}" type="datetime1">
              <a:rPr lang="es-CO" smtClean="0"/>
              <a:t>12/08/2025</a:t>
            </a:fld>
            <a:endParaRPr lang="es-CO"/>
          </a:p>
        </p:txBody>
      </p:sp>
      <p:sp>
        <p:nvSpPr>
          <p:cNvPr id="8" name="Marcador de pie de página 7">
            <a:extLst>
              <a:ext uri="{FF2B5EF4-FFF2-40B4-BE49-F238E27FC236}">
                <a16:creationId xmlns:a16="http://schemas.microsoft.com/office/drawing/2014/main" id="{9A50F048-C737-EEE8-A753-BB404C4DEB46}"/>
              </a:ext>
            </a:extLst>
          </p:cNvPr>
          <p:cNvSpPr>
            <a:spLocks noGrp="1"/>
          </p:cNvSpPr>
          <p:nvPr>
            <p:ph type="ftr" sz="quarter" idx="11"/>
          </p:nvPr>
        </p:nvSpPr>
        <p:spPr/>
        <p:txBody>
          <a:bodyPr/>
          <a:lstStyle/>
          <a:p>
            <a:r>
              <a:rPr lang="es-CO"/>
              <a:t>Nefrologia renal crónica A. Vila y M. Quintanahttps://portal.guiasalud.es/egpc/erc-tratamiento/#:~:text=Los%20f%C3%A1rmacos%20activos%20sobre%20el,remikireno%20%E2%80%93s%C3%B3lo%20el%20primero%20se</a:t>
            </a:r>
          </a:p>
        </p:txBody>
      </p:sp>
      <p:sp>
        <p:nvSpPr>
          <p:cNvPr id="9" name="Marcador de número de diapositiva 8">
            <a:extLst>
              <a:ext uri="{FF2B5EF4-FFF2-40B4-BE49-F238E27FC236}">
                <a16:creationId xmlns:a16="http://schemas.microsoft.com/office/drawing/2014/main" id="{26641FE6-4CD9-7C82-40F6-654EF6330D8C}"/>
              </a:ext>
            </a:extLst>
          </p:cNvPr>
          <p:cNvSpPr>
            <a:spLocks noGrp="1"/>
          </p:cNvSpPr>
          <p:nvPr>
            <p:ph type="sldNum" sz="quarter" idx="12"/>
          </p:nvPr>
        </p:nvSpPr>
        <p:spPr/>
        <p:txBody>
          <a:bodyPr/>
          <a:lstStyle/>
          <a:p>
            <a:fld id="{54E4E472-1850-4C05-BE3C-68ECD91371C3}" type="slidenum">
              <a:rPr lang="es-CO" smtClean="0"/>
              <a:t>‹Nº›</a:t>
            </a:fld>
            <a:endParaRPr lang="es-CO"/>
          </a:p>
        </p:txBody>
      </p:sp>
    </p:spTree>
    <p:extLst>
      <p:ext uri="{BB962C8B-B14F-4D97-AF65-F5344CB8AC3E}">
        <p14:creationId xmlns:p14="http://schemas.microsoft.com/office/powerpoint/2010/main" val="83703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26308-B6EB-44FE-176B-F0DF2EBF2F7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45D8CCC4-295F-2E1B-A819-CD41E1FE871F}"/>
              </a:ext>
            </a:extLst>
          </p:cNvPr>
          <p:cNvSpPr>
            <a:spLocks noGrp="1"/>
          </p:cNvSpPr>
          <p:nvPr>
            <p:ph type="dt" sz="half" idx="10"/>
          </p:nvPr>
        </p:nvSpPr>
        <p:spPr/>
        <p:txBody>
          <a:bodyPr/>
          <a:lstStyle/>
          <a:p>
            <a:fld id="{BAD10801-633B-4191-862D-16B25A9D3D45}" type="datetime1">
              <a:rPr lang="es-CO" smtClean="0"/>
              <a:t>12/08/2025</a:t>
            </a:fld>
            <a:endParaRPr lang="es-CO"/>
          </a:p>
        </p:txBody>
      </p:sp>
      <p:sp>
        <p:nvSpPr>
          <p:cNvPr id="4" name="Marcador de pie de página 3">
            <a:extLst>
              <a:ext uri="{FF2B5EF4-FFF2-40B4-BE49-F238E27FC236}">
                <a16:creationId xmlns:a16="http://schemas.microsoft.com/office/drawing/2014/main" id="{55B9309D-EE32-235D-3428-4391E6AC2D11}"/>
              </a:ext>
            </a:extLst>
          </p:cNvPr>
          <p:cNvSpPr>
            <a:spLocks noGrp="1"/>
          </p:cNvSpPr>
          <p:nvPr>
            <p:ph type="ftr" sz="quarter" idx="11"/>
          </p:nvPr>
        </p:nvSpPr>
        <p:spPr/>
        <p:txBody>
          <a:bodyPr/>
          <a:lstStyle/>
          <a:p>
            <a:r>
              <a:rPr lang="es-CO"/>
              <a:t>Nefrologia renal crónica A. Vila y M. Quintanahttps://portal.guiasalud.es/egpc/erc-tratamiento/#:~:text=Los%20f%C3%A1rmacos%20activos%20sobre%20el,remikireno%20%E2%80%93s%C3%B3lo%20el%20primero%20se</a:t>
            </a:r>
          </a:p>
        </p:txBody>
      </p:sp>
      <p:sp>
        <p:nvSpPr>
          <p:cNvPr id="5" name="Marcador de número de diapositiva 4">
            <a:extLst>
              <a:ext uri="{FF2B5EF4-FFF2-40B4-BE49-F238E27FC236}">
                <a16:creationId xmlns:a16="http://schemas.microsoft.com/office/drawing/2014/main" id="{02C731BD-62B4-532A-348B-5242F6B8D99A}"/>
              </a:ext>
            </a:extLst>
          </p:cNvPr>
          <p:cNvSpPr>
            <a:spLocks noGrp="1"/>
          </p:cNvSpPr>
          <p:nvPr>
            <p:ph type="sldNum" sz="quarter" idx="12"/>
          </p:nvPr>
        </p:nvSpPr>
        <p:spPr/>
        <p:txBody>
          <a:bodyPr/>
          <a:lstStyle/>
          <a:p>
            <a:fld id="{54E4E472-1850-4C05-BE3C-68ECD91371C3}" type="slidenum">
              <a:rPr lang="es-CO" smtClean="0"/>
              <a:t>‹Nº›</a:t>
            </a:fld>
            <a:endParaRPr lang="es-CO"/>
          </a:p>
        </p:txBody>
      </p:sp>
    </p:spTree>
    <p:extLst>
      <p:ext uri="{BB962C8B-B14F-4D97-AF65-F5344CB8AC3E}">
        <p14:creationId xmlns:p14="http://schemas.microsoft.com/office/powerpoint/2010/main" val="1995428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5448904-B7FA-3E89-3ACD-5EF13AE12D82}"/>
              </a:ext>
            </a:extLst>
          </p:cNvPr>
          <p:cNvSpPr>
            <a:spLocks noGrp="1"/>
          </p:cNvSpPr>
          <p:nvPr>
            <p:ph type="dt" sz="half" idx="10"/>
          </p:nvPr>
        </p:nvSpPr>
        <p:spPr/>
        <p:txBody>
          <a:bodyPr/>
          <a:lstStyle/>
          <a:p>
            <a:fld id="{AFC4DC01-03E7-4766-AA00-8EDE00653D96}" type="datetime1">
              <a:rPr lang="es-CO" smtClean="0"/>
              <a:t>12/08/2025</a:t>
            </a:fld>
            <a:endParaRPr lang="es-CO"/>
          </a:p>
        </p:txBody>
      </p:sp>
      <p:sp>
        <p:nvSpPr>
          <p:cNvPr id="3" name="Marcador de pie de página 2">
            <a:extLst>
              <a:ext uri="{FF2B5EF4-FFF2-40B4-BE49-F238E27FC236}">
                <a16:creationId xmlns:a16="http://schemas.microsoft.com/office/drawing/2014/main" id="{90DF3E54-62D3-7DD9-ACB9-A5AE007C182B}"/>
              </a:ext>
            </a:extLst>
          </p:cNvPr>
          <p:cNvSpPr>
            <a:spLocks noGrp="1"/>
          </p:cNvSpPr>
          <p:nvPr>
            <p:ph type="ftr" sz="quarter" idx="11"/>
          </p:nvPr>
        </p:nvSpPr>
        <p:spPr/>
        <p:txBody>
          <a:bodyPr/>
          <a:lstStyle/>
          <a:p>
            <a:r>
              <a:rPr lang="es-CO"/>
              <a:t>Nefrologia renal crónica A. Vila y M. Quintanahttps://portal.guiasalud.es/egpc/erc-tratamiento/#:~:text=Los%20f%C3%A1rmacos%20activos%20sobre%20el,remikireno%20%E2%80%93s%C3%B3lo%20el%20primero%20se</a:t>
            </a:r>
          </a:p>
        </p:txBody>
      </p:sp>
      <p:sp>
        <p:nvSpPr>
          <p:cNvPr id="4" name="Marcador de número de diapositiva 3">
            <a:extLst>
              <a:ext uri="{FF2B5EF4-FFF2-40B4-BE49-F238E27FC236}">
                <a16:creationId xmlns:a16="http://schemas.microsoft.com/office/drawing/2014/main" id="{BB5B0DA8-2494-0A20-2828-5F6F7BB58A25}"/>
              </a:ext>
            </a:extLst>
          </p:cNvPr>
          <p:cNvSpPr>
            <a:spLocks noGrp="1"/>
          </p:cNvSpPr>
          <p:nvPr>
            <p:ph type="sldNum" sz="quarter" idx="12"/>
          </p:nvPr>
        </p:nvSpPr>
        <p:spPr/>
        <p:txBody>
          <a:bodyPr/>
          <a:lstStyle/>
          <a:p>
            <a:fld id="{54E4E472-1850-4C05-BE3C-68ECD91371C3}" type="slidenum">
              <a:rPr lang="es-CO" smtClean="0"/>
              <a:t>‹Nº›</a:t>
            </a:fld>
            <a:endParaRPr lang="es-CO"/>
          </a:p>
        </p:txBody>
      </p:sp>
    </p:spTree>
    <p:extLst>
      <p:ext uri="{BB962C8B-B14F-4D97-AF65-F5344CB8AC3E}">
        <p14:creationId xmlns:p14="http://schemas.microsoft.com/office/powerpoint/2010/main" val="287884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n 9" descr="Forma">
            <a:extLst>
              <a:ext uri="{FF2B5EF4-FFF2-40B4-BE49-F238E27FC236}">
                <a16:creationId xmlns:a16="http://schemas.microsoft.com/office/drawing/2014/main" id="{E9E1A9AA-E1C8-EF8A-0DA6-8C1A7F70D48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Marcador de título 1">
            <a:extLst>
              <a:ext uri="{FF2B5EF4-FFF2-40B4-BE49-F238E27FC236}">
                <a16:creationId xmlns:a16="http://schemas.microsoft.com/office/drawing/2014/main" id="{B1727EAF-7C1E-20AC-7CF3-D03BECB905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E6BC2F3-D5EE-C8F0-608D-77ABC81337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3E4587D-0BC4-B7B1-0436-93AFF166FC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69E73-2D49-4BB4-B35F-181C0841899D}" type="datetime1">
              <a:rPr lang="es-CO" smtClean="0"/>
              <a:t>12/08/2025</a:t>
            </a:fld>
            <a:endParaRPr lang="es-CO"/>
          </a:p>
        </p:txBody>
      </p:sp>
      <p:sp>
        <p:nvSpPr>
          <p:cNvPr id="5" name="Marcador de pie de página 4">
            <a:extLst>
              <a:ext uri="{FF2B5EF4-FFF2-40B4-BE49-F238E27FC236}">
                <a16:creationId xmlns:a16="http://schemas.microsoft.com/office/drawing/2014/main" id="{16FFAF5E-9356-40E0-AB2F-358E654904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CO"/>
              <a:t>Nefrologia renal crónica A. Vila y M. Quintanahttps://portal.guiasalud.es/egpc/erc-tratamiento/#:~:text=Los%20f%C3%A1rmacos%20activos%20sobre%20el,remikireno%20%E2%80%93s%C3%B3lo%20el%20primero%20se</a:t>
            </a:r>
          </a:p>
        </p:txBody>
      </p:sp>
      <p:sp>
        <p:nvSpPr>
          <p:cNvPr id="6" name="Marcador de número de diapositiva 5">
            <a:extLst>
              <a:ext uri="{FF2B5EF4-FFF2-40B4-BE49-F238E27FC236}">
                <a16:creationId xmlns:a16="http://schemas.microsoft.com/office/drawing/2014/main" id="{28ABA951-4247-CA90-82D0-00A962F965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4E472-1850-4C05-BE3C-68ECD91371C3}" type="slidenum">
              <a:rPr lang="es-CO" smtClean="0"/>
              <a:t>‹Nº›</a:t>
            </a:fld>
            <a:endParaRPr lang="es-CO"/>
          </a:p>
        </p:txBody>
      </p:sp>
      <p:pic>
        <p:nvPicPr>
          <p:cNvPr id="9" name="Imagen 8" descr="Imagen que contiene Diagrama&#10;&#10;Descripción generada automáticamente">
            <a:extLst>
              <a:ext uri="{FF2B5EF4-FFF2-40B4-BE49-F238E27FC236}">
                <a16:creationId xmlns:a16="http://schemas.microsoft.com/office/drawing/2014/main" id="{3092EA0F-98CA-813B-A02E-18E1D2536494}"/>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flipH="1" flipV="1">
            <a:off x="11894442" y="6418184"/>
            <a:ext cx="380999" cy="493056"/>
          </a:xfrm>
          <a:prstGeom prst="rect">
            <a:avLst/>
          </a:prstGeom>
        </p:spPr>
      </p:pic>
    </p:spTree>
    <p:extLst>
      <p:ext uri="{BB962C8B-B14F-4D97-AF65-F5344CB8AC3E}">
        <p14:creationId xmlns:p14="http://schemas.microsoft.com/office/powerpoint/2010/main" val="385641893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61" r:id="rId6"/>
    <p:sldLayoutId id="2147483653" r:id="rId7"/>
    <p:sldLayoutId id="2147483654" r:id="rId8"/>
    <p:sldLayoutId id="2147483655" r:id="rId9"/>
    <p:sldLayoutId id="2147483656" r:id="rId10"/>
    <p:sldLayoutId id="2147483657" r:id="rId11"/>
    <p:sldLayoutId id="2147483658" r:id="rId12"/>
    <p:sldLayoutId id="2147483659"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0139" y="3079324"/>
            <a:ext cx="4808816" cy="5109091"/>
          </a:xfrm>
          <a:prstGeom prst="rect">
            <a:avLst/>
          </a:prstGeom>
        </p:spPr>
        <p:txBody>
          <a:bodyPr wrap="square" lIns="91440" tIns="45720" rIns="91440" bIns="45720" anchor="t">
            <a:spAutoFit/>
          </a:bodyPr>
          <a:lstStyle/>
          <a:p>
            <a:endParaRPr lang="es-ES"/>
          </a:p>
          <a:p>
            <a:endParaRPr lang="es-US" sz="2400" b="1">
              <a:solidFill>
                <a:srgbClr val="3A4749"/>
              </a:solidFill>
              <a:latin typeface="Roboto"/>
              <a:ea typeface="Roboto"/>
              <a:cs typeface="Roboto"/>
            </a:endParaRPr>
          </a:p>
          <a:p>
            <a:r>
              <a:rPr lang="es-ES" sz="2000" b="1">
                <a:solidFill>
                  <a:srgbClr val="3A4749"/>
                </a:solidFill>
                <a:latin typeface="Roboto"/>
              </a:rPr>
              <a:t> </a:t>
            </a:r>
            <a:endParaRPr lang="es-ES" sz="2000" b="1">
              <a:solidFill>
                <a:srgbClr val="3A4749"/>
              </a:solidFill>
              <a:latin typeface="Roboto"/>
              <a:ea typeface="Roboto"/>
              <a:cs typeface="Roboto"/>
            </a:endParaRPr>
          </a:p>
          <a:p>
            <a:endParaRPr lang="es-ES" sz="2000" b="1" dirty="0">
              <a:solidFill>
                <a:srgbClr val="3A4749"/>
              </a:solidFill>
              <a:latin typeface="Roboto"/>
            </a:endParaRPr>
          </a:p>
        </p:txBody>
      </p:sp>
      <p:sp>
        <p:nvSpPr>
          <p:cNvPr id="4" name="CuadroTexto 3">
            <a:extLst>
              <a:ext uri="{FF2B5EF4-FFF2-40B4-BE49-F238E27FC236}">
                <a16:creationId xmlns:a16="http://schemas.microsoft.com/office/drawing/2014/main" id="{91348521-5637-E95C-6B40-03DF2E5A94A3}"/>
              </a:ext>
            </a:extLst>
          </p:cNvPr>
          <p:cNvSpPr txBox="1"/>
          <p:nvPr/>
        </p:nvSpPr>
        <p:spPr>
          <a:xfrm>
            <a:off x="4410635" y="1846844"/>
            <a:ext cx="1828800" cy="1828800"/>
          </a:xfrm>
          <a:prstGeom prst="rect">
            <a:avLst/>
          </a:prstGeom>
          <a:noFill/>
        </p:spPr>
        <p:txBody>
          <a:bodyPr wrap="square" rtlCol="0">
            <a:spAutoFit/>
          </a:bodyPr>
          <a:lstStyle/>
          <a:p>
            <a:pPr algn="l"/>
            <a:endParaRPr lang="es-US" dirty="0"/>
          </a:p>
        </p:txBody>
      </p:sp>
      <p:sp>
        <p:nvSpPr>
          <p:cNvPr id="6" name="CuadroTexto 5">
            <a:extLst>
              <a:ext uri="{FF2B5EF4-FFF2-40B4-BE49-F238E27FC236}">
                <a16:creationId xmlns:a16="http://schemas.microsoft.com/office/drawing/2014/main" id="{29928154-2CC9-5FBB-B352-E1DDC038D0C1}"/>
              </a:ext>
            </a:extLst>
          </p:cNvPr>
          <p:cNvSpPr txBox="1"/>
          <p:nvPr/>
        </p:nvSpPr>
        <p:spPr>
          <a:xfrm>
            <a:off x="3875138" y="5880091"/>
            <a:ext cx="4441724" cy="1077218"/>
          </a:xfrm>
          <a:prstGeom prst="rect">
            <a:avLst/>
          </a:prstGeom>
          <a:noFill/>
        </p:spPr>
        <p:txBody>
          <a:bodyPr wrap="square" rtlCol="0">
            <a:spAutoFit/>
          </a:bodyPr>
          <a:lstStyle/>
          <a:p>
            <a:pPr algn="ctr"/>
            <a:r>
              <a:rPr lang="es-US" sz="2000" b="1" dirty="0"/>
              <a:t>Presentado por:</a:t>
            </a:r>
          </a:p>
          <a:p>
            <a:pPr algn="ctr"/>
            <a:r>
              <a:rPr lang="es-US" sz="2000" dirty="0"/>
              <a:t>Manuel Espitia Vargas</a:t>
            </a:r>
          </a:p>
          <a:p>
            <a:pPr algn="ctr"/>
            <a:endParaRPr lang="es-US" sz="2400" dirty="0"/>
          </a:p>
        </p:txBody>
      </p:sp>
      <p:sp>
        <p:nvSpPr>
          <p:cNvPr id="11" name="CuadroTexto 10">
            <a:extLst>
              <a:ext uri="{FF2B5EF4-FFF2-40B4-BE49-F238E27FC236}">
                <a16:creationId xmlns:a16="http://schemas.microsoft.com/office/drawing/2014/main" id="{55EC8906-315A-2355-5EE6-F8B568916063}"/>
              </a:ext>
            </a:extLst>
          </p:cNvPr>
          <p:cNvSpPr txBox="1"/>
          <p:nvPr/>
        </p:nvSpPr>
        <p:spPr>
          <a:xfrm>
            <a:off x="390139" y="1678940"/>
            <a:ext cx="11411722" cy="2800767"/>
          </a:xfrm>
          <a:prstGeom prst="rect">
            <a:avLst/>
          </a:prstGeom>
          <a:noFill/>
        </p:spPr>
        <p:txBody>
          <a:bodyPr wrap="square">
            <a:spAutoFit/>
          </a:bodyPr>
          <a:lstStyle/>
          <a:p>
            <a:pPr algn="ctr"/>
            <a:r>
              <a:rPr lang="es-CO" sz="44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GUÍA PARA LA IMPLEMENTACIÓN DE ALUMBRADO PÚBLICO AUTÓNOMO CON ENERGÍA SOLAR EN EL DEPARTAMENTO DE CÓRDOBA</a:t>
            </a:r>
          </a:p>
        </p:txBody>
      </p:sp>
      <p:sp>
        <p:nvSpPr>
          <p:cNvPr id="12" name="CuadroTexto 11">
            <a:extLst>
              <a:ext uri="{FF2B5EF4-FFF2-40B4-BE49-F238E27FC236}">
                <a16:creationId xmlns:a16="http://schemas.microsoft.com/office/drawing/2014/main" id="{9988522A-F75D-5343-8511-E7D61B851E26}"/>
              </a:ext>
            </a:extLst>
          </p:cNvPr>
          <p:cNvSpPr txBox="1"/>
          <p:nvPr/>
        </p:nvSpPr>
        <p:spPr>
          <a:xfrm>
            <a:off x="1248309" y="4664379"/>
            <a:ext cx="10208585" cy="707886"/>
          </a:xfrm>
          <a:prstGeom prst="rect">
            <a:avLst/>
          </a:prstGeom>
          <a:noFill/>
        </p:spPr>
        <p:txBody>
          <a:bodyPr wrap="square">
            <a:spAutoFit/>
          </a:bodyPr>
          <a:lstStyle/>
          <a:p>
            <a:pPr algn="ctr"/>
            <a:r>
              <a:rPr lang="es-CO" sz="2000" dirty="0"/>
              <a:t>“Una guía detallada para ingenieros sobre la implementación de sistemas de alumbrado público con energía solar, abarcando aspectos técnicos y normativos en el Departamento de Córdoba”. </a:t>
            </a:r>
          </a:p>
        </p:txBody>
      </p:sp>
    </p:spTree>
    <p:extLst>
      <p:ext uri="{BB962C8B-B14F-4D97-AF65-F5344CB8AC3E}">
        <p14:creationId xmlns:p14="http://schemas.microsoft.com/office/powerpoint/2010/main" val="1922688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583FDC4-60C7-3F7E-4B84-ACEE487ED30C}"/>
              </a:ext>
            </a:extLst>
          </p:cNvPr>
          <p:cNvSpPr/>
          <p:nvPr/>
        </p:nvSpPr>
        <p:spPr>
          <a:xfrm>
            <a:off x="1536347" y="1645782"/>
            <a:ext cx="2738885" cy="4426406"/>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renal:</a:t>
            </a:r>
            <a:endParaRPr lang="es-ES" dirty="0"/>
          </a:p>
        </p:txBody>
      </p:sp>
      <p:sp>
        <p:nvSpPr>
          <p:cNvPr id="5" name="Rectángulo 4">
            <a:extLst>
              <a:ext uri="{FF2B5EF4-FFF2-40B4-BE49-F238E27FC236}">
                <a16:creationId xmlns:a16="http://schemas.microsoft.com/office/drawing/2014/main" id="{47DACCFA-9E66-7016-C503-C30440FEE2CE}"/>
              </a:ext>
            </a:extLst>
          </p:cNvPr>
          <p:cNvSpPr/>
          <p:nvPr/>
        </p:nvSpPr>
        <p:spPr>
          <a:xfrm>
            <a:off x="4766428" y="1645782"/>
            <a:ext cx="2738885" cy="4426406"/>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renal:</a:t>
            </a:r>
            <a:endParaRPr lang="es-ES" dirty="0"/>
          </a:p>
        </p:txBody>
      </p:sp>
      <p:sp>
        <p:nvSpPr>
          <p:cNvPr id="7" name="Rectángulo 6">
            <a:extLst>
              <a:ext uri="{FF2B5EF4-FFF2-40B4-BE49-F238E27FC236}">
                <a16:creationId xmlns:a16="http://schemas.microsoft.com/office/drawing/2014/main" id="{1FAC41A9-6E73-10B1-8F20-EF864FAAEABB}"/>
              </a:ext>
            </a:extLst>
          </p:cNvPr>
          <p:cNvSpPr/>
          <p:nvPr/>
        </p:nvSpPr>
        <p:spPr>
          <a:xfrm>
            <a:off x="7960357" y="1645782"/>
            <a:ext cx="2738885" cy="4426406"/>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renal:</a:t>
            </a:r>
            <a:endParaRPr lang="es-ES" dirty="0"/>
          </a:p>
        </p:txBody>
      </p:sp>
      <p:sp>
        <p:nvSpPr>
          <p:cNvPr id="8" name="CuadroTexto 7">
            <a:extLst>
              <a:ext uri="{FF2B5EF4-FFF2-40B4-BE49-F238E27FC236}">
                <a16:creationId xmlns:a16="http://schemas.microsoft.com/office/drawing/2014/main" id="{622A651A-1386-45CD-D320-9346124C7419}"/>
              </a:ext>
            </a:extLst>
          </p:cNvPr>
          <p:cNvSpPr txBox="1"/>
          <p:nvPr/>
        </p:nvSpPr>
        <p:spPr>
          <a:xfrm>
            <a:off x="1716192" y="2992233"/>
            <a:ext cx="2379194" cy="2308324"/>
          </a:xfrm>
          <a:prstGeom prst="rect">
            <a:avLst/>
          </a:prstGeom>
          <a:noFill/>
        </p:spPr>
        <p:txBody>
          <a:bodyPr wrap="square" rtlCol="0">
            <a:spAutoFit/>
          </a:bodyPr>
          <a:lstStyle/>
          <a:p>
            <a:r>
              <a:rPr lang="es-ES" dirty="0"/>
              <a:t>La potencia de las luminarias debe ser suficiente para iluminar adecuadamente el área designada, teniendo en cuenta el tipo de actividad que se realizará en el espacio.</a:t>
            </a:r>
            <a:endParaRPr lang="es-US" dirty="0"/>
          </a:p>
        </p:txBody>
      </p:sp>
      <p:sp>
        <p:nvSpPr>
          <p:cNvPr id="9" name="CuadroTexto 8">
            <a:extLst>
              <a:ext uri="{FF2B5EF4-FFF2-40B4-BE49-F238E27FC236}">
                <a16:creationId xmlns:a16="http://schemas.microsoft.com/office/drawing/2014/main" id="{3DFE2450-08F0-EEA3-6031-6A2D7A26B362}"/>
              </a:ext>
            </a:extLst>
          </p:cNvPr>
          <p:cNvSpPr txBox="1"/>
          <p:nvPr/>
        </p:nvSpPr>
        <p:spPr>
          <a:xfrm>
            <a:off x="4813072" y="2980362"/>
            <a:ext cx="2565855" cy="2062103"/>
          </a:xfrm>
          <a:prstGeom prst="rect">
            <a:avLst/>
          </a:prstGeom>
          <a:noFill/>
        </p:spPr>
        <p:txBody>
          <a:bodyPr wrap="square" rtlCol="0">
            <a:spAutoFit/>
          </a:bodyPr>
          <a:lstStyle/>
          <a:p>
            <a:r>
              <a:rPr lang="es-ES" dirty="0"/>
              <a:t>Los paneles solares deben ser seleccionados por su eficiencia y capacidad de generación de energía, así como su resistencia a condiciones climáticas adversas</a:t>
            </a:r>
            <a:r>
              <a:rPr lang="es-ES" sz="2000" dirty="0"/>
              <a:t>.</a:t>
            </a:r>
            <a:endParaRPr lang="es-US" sz="2000" dirty="0"/>
          </a:p>
        </p:txBody>
      </p:sp>
      <p:sp>
        <p:nvSpPr>
          <p:cNvPr id="10" name="CuadroTexto 9">
            <a:extLst>
              <a:ext uri="{FF2B5EF4-FFF2-40B4-BE49-F238E27FC236}">
                <a16:creationId xmlns:a16="http://schemas.microsoft.com/office/drawing/2014/main" id="{4D3A7C9D-8906-752A-A18A-5B9EC22EFF88}"/>
              </a:ext>
            </a:extLst>
          </p:cNvPr>
          <p:cNvSpPr txBox="1"/>
          <p:nvPr/>
        </p:nvSpPr>
        <p:spPr>
          <a:xfrm>
            <a:off x="8090149" y="3000795"/>
            <a:ext cx="2479299" cy="2308324"/>
          </a:xfrm>
          <a:prstGeom prst="rect">
            <a:avLst/>
          </a:prstGeom>
          <a:noFill/>
        </p:spPr>
        <p:txBody>
          <a:bodyPr wrap="square" rtlCol="0">
            <a:spAutoFit/>
          </a:bodyPr>
          <a:lstStyle/>
          <a:p>
            <a:r>
              <a:rPr lang="es-ES" dirty="0"/>
              <a:t>Las baterías deben tener una capacidad adecuada para almacenar suficiente energía, garantizando que el sistema funcione durante la noche y en días nublados.</a:t>
            </a:r>
            <a:endParaRPr lang="es-US" dirty="0"/>
          </a:p>
        </p:txBody>
      </p:sp>
      <p:sp>
        <p:nvSpPr>
          <p:cNvPr id="18" name="CuadroTexto 17">
            <a:extLst>
              <a:ext uri="{FF2B5EF4-FFF2-40B4-BE49-F238E27FC236}">
                <a16:creationId xmlns:a16="http://schemas.microsoft.com/office/drawing/2014/main" id="{5BD47223-4E2D-4A53-A945-EA1899EC580D}"/>
              </a:ext>
            </a:extLst>
          </p:cNvPr>
          <p:cNvSpPr txBox="1"/>
          <p:nvPr/>
        </p:nvSpPr>
        <p:spPr>
          <a:xfrm>
            <a:off x="1716192" y="1804242"/>
            <a:ext cx="2379194" cy="707886"/>
          </a:xfrm>
          <a:prstGeom prst="rect">
            <a:avLst/>
          </a:prstGeom>
          <a:noFill/>
        </p:spPr>
        <p:txBody>
          <a:bodyPr wrap="square" rtlCol="0">
            <a:spAutoFit/>
          </a:bodyPr>
          <a:lstStyle/>
          <a:p>
            <a:pPr algn="ctr"/>
            <a:r>
              <a:rPr lang="es-US" sz="20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POTENCIA DE LUMINARIAS</a:t>
            </a:r>
          </a:p>
        </p:txBody>
      </p:sp>
      <p:sp>
        <p:nvSpPr>
          <p:cNvPr id="19" name="CuadroTexto 18">
            <a:extLst>
              <a:ext uri="{FF2B5EF4-FFF2-40B4-BE49-F238E27FC236}">
                <a16:creationId xmlns:a16="http://schemas.microsoft.com/office/drawing/2014/main" id="{B52ECFFF-D347-FD2D-4E39-C67DCD7044B5}"/>
              </a:ext>
            </a:extLst>
          </p:cNvPr>
          <p:cNvSpPr txBox="1"/>
          <p:nvPr/>
        </p:nvSpPr>
        <p:spPr>
          <a:xfrm>
            <a:off x="5016219" y="1773014"/>
            <a:ext cx="2236381" cy="1015663"/>
          </a:xfrm>
          <a:prstGeom prst="rect">
            <a:avLst/>
          </a:prstGeom>
          <a:noFill/>
        </p:spPr>
        <p:txBody>
          <a:bodyPr wrap="square" rtlCol="0">
            <a:spAutoFit/>
          </a:bodyPr>
          <a:lstStyle/>
          <a:p>
            <a:pPr algn="ctr"/>
            <a:r>
              <a:rPr lang="es-US" sz="20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EFICIENCIA DE PANELES SOLARES</a:t>
            </a:r>
          </a:p>
        </p:txBody>
      </p:sp>
      <p:sp>
        <p:nvSpPr>
          <p:cNvPr id="21" name="CuadroTexto 20">
            <a:extLst>
              <a:ext uri="{FF2B5EF4-FFF2-40B4-BE49-F238E27FC236}">
                <a16:creationId xmlns:a16="http://schemas.microsoft.com/office/drawing/2014/main" id="{E678BC42-B9BC-4701-A1E2-6DEEBD07AA06}"/>
              </a:ext>
            </a:extLst>
          </p:cNvPr>
          <p:cNvSpPr txBox="1"/>
          <p:nvPr/>
        </p:nvSpPr>
        <p:spPr>
          <a:xfrm>
            <a:off x="8143632" y="1773014"/>
            <a:ext cx="2332176" cy="1015663"/>
          </a:xfrm>
          <a:prstGeom prst="rect">
            <a:avLst/>
          </a:prstGeom>
          <a:noFill/>
        </p:spPr>
        <p:txBody>
          <a:bodyPr wrap="square" rtlCol="0">
            <a:spAutoFit/>
          </a:bodyPr>
          <a:lstStyle/>
          <a:p>
            <a:pPr algn="ctr"/>
            <a:r>
              <a:rPr lang="es-ES" sz="20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CAPACIDAD DE ALMACENAMIENTO DE BATERÍAS</a:t>
            </a:r>
            <a:endParaRPr lang="es-US" sz="20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6" name="CuadroTexto 5">
            <a:extLst>
              <a:ext uri="{FF2B5EF4-FFF2-40B4-BE49-F238E27FC236}">
                <a16:creationId xmlns:a16="http://schemas.microsoft.com/office/drawing/2014/main" id="{369432BE-12C7-E5F3-3EBA-A0AA924D5072}"/>
              </a:ext>
            </a:extLst>
          </p:cNvPr>
          <p:cNvSpPr txBox="1"/>
          <p:nvPr/>
        </p:nvSpPr>
        <p:spPr>
          <a:xfrm>
            <a:off x="632964" y="216908"/>
            <a:ext cx="11005815" cy="1323439"/>
          </a:xfrm>
          <a:prstGeom prst="rect">
            <a:avLst/>
          </a:prstGeom>
          <a:noFill/>
        </p:spPr>
        <p:txBody>
          <a:bodyPr wrap="square">
            <a:spAutoFit/>
          </a:bodyPr>
          <a:lstStyle/>
          <a:p>
            <a:pPr algn="ctr"/>
            <a:r>
              <a:rPr lang="es-CO" sz="40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SELECCIÓN DE LUMINARIAS, PANELES Y BATERÍAS</a:t>
            </a:r>
          </a:p>
        </p:txBody>
      </p:sp>
    </p:spTree>
    <p:extLst>
      <p:ext uri="{BB962C8B-B14F-4D97-AF65-F5344CB8AC3E}">
        <p14:creationId xmlns:p14="http://schemas.microsoft.com/office/powerpoint/2010/main" val="1355524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207DC44-3338-A1EE-E331-0825611F94AF}"/>
              </a:ext>
            </a:extLst>
          </p:cNvPr>
          <p:cNvSpPr txBox="1"/>
          <p:nvPr/>
        </p:nvSpPr>
        <p:spPr>
          <a:xfrm>
            <a:off x="838199" y="850900"/>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POTENCIA DE LUMINARIAS</a:t>
            </a:r>
          </a:p>
          <a:p>
            <a:pPr>
              <a:lnSpc>
                <a:spcPct val="90000"/>
              </a:lnSpc>
              <a:spcBef>
                <a:spcPct val="0"/>
              </a:spcBef>
              <a:spcAft>
                <a:spcPts val="600"/>
              </a:spcAft>
            </a:pPr>
            <a:endParaRPr lang="en-US" sz="4400" b="1" dirty="0">
              <a:latin typeface="+mj-lt"/>
              <a:ea typeface="+mj-ea"/>
              <a:cs typeface="+mj-cs"/>
            </a:endParaRPr>
          </a:p>
        </p:txBody>
      </p:sp>
      <p:graphicFrame>
        <p:nvGraphicFramePr>
          <p:cNvPr id="5" name="Tabla 4">
            <a:extLst>
              <a:ext uri="{FF2B5EF4-FFF2-40B4-BE49-F238E27FC236}">
                <a16:creationId xmlns:a16="http://schemas.microsoft.com/office/drawing/2014/main" id="{9DDD4D40-85F7-5192-ECC5-AEB52BC49670}"/>
              </a:ext>
            </a:extLst>
          </p:cNvPr>
          <p:cNvGraphicFramePr>
            <a:graphicFrameLocks noGrp="1"/>
          </p:cNvGraphicFramePr>
          <p:nvPr>
            <p:extLst>
              <p:ext uri="{D42A27DB-BD31-4B8C-83A1-F6EECF244321}">
                <p14:modId xmlns:p14="http://schemas.microsoft.com/office/powerpoint/2010/main" val="479508779"/>
              </p:ext>
            </p:extLst>
          </p:nvPr>
        </p:nvGraphicFramePr>
        <p:xfrm>
          <a:off x="838198" y="1947863"/>
          <a:ext cx="10515601" cy="3581235"/>
        </p:xfrm>
        <a:graphic>
          <a:graphicData uri="http://schemas.openxmlformats.org/drawingml/2006/table">
            <a:tbl>
              <a:tblPr firstRow="1" bandRow="1">
                <a:solidFill>
                  <a:schemeClr val="bg1"/>
                </a:solidFill>
              </a:tblPr>
              <a:tblGrid>
                <a:gridCol w="5658185">
                  <a:extLst>
                    <a:ext uri="{9D8B030D-6E8A-4147-A177-3AD203B41FA5}">
                      <a16:colId xmlns:a16="http://schemas.microsoft.com/office/drawing/2014/main" val="4184743264"/>
                    </a:ext>
                  </a:extLst>
                </a:gridCol>
                <a:gridCol w="4857416">
                  <a:extLst>
                    <a:ext uri="{9D8B030D-6E8A-4147-A177-3AD203B41FA5}">
                      <a16:colId xmlns:a16="http://schemas.microsoft.com/office/drawing/2014/main" val="2396292205"/>
                    </a:ext>
                  </a:extLst>
                </a:gridCol>
              </a:tblGrid>
              <a:tr h="716247">
                <a:tc>
                  <a:txBody>
                    <a:bodyPr/>
                    <a:lstStyle/>
                    <a:p>
                      <a:pPr algn="l" fontAlgn="t" latinLnBrk="0"/>
                      <a:r>
                        <a:rPr lang="es-CO" sz="2300" b="0" cap="none" spc="0" dirty="0">
                          <a:solidFill>
                            <a:schemeClr val="bg1"/>
                          </a:solidFill>
                          <a:effectLst/>
                        </a:rPr>
                        <a:t>Aplicación</a:t>
                      </a:r>
                    </a:p>
                  </a:txBody>
                  <a:tcPr marL="196716" marR="338629" marT="151320" marB="151320"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gn="ctr" fontAlgn="t" latinLnBrk="0"/>
                      <a:r>
                        <a:rPr lang="es-CO" sz="2300" b="0" cap="none" spc="0">
                          <a:solidFill>
                            <a:schemeClr val="bg1"/>
                          </a:solidFill>
                          <a:effectLst/>
                        </a:rPr>
                        <a:t>Potencia típica de lámpara LED</a:t>
                      </a:r>
                    </a:p>
                  </a:txBody>
                  <a:tcPr marL="196716" marR="338629" marT="151320" marB="151320"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413698570"/>
                  </a:ext>
                </a:extLst>
              </a:tr>
              <a:tr h="716247">
                <a:tc>
                  <a:txBody>
                    <a:bodyPr/>
                    <a:lstStyle/>
                    <a:p>
                      <a:pPr fontAlgn="base" latinLnBrk="0"/>
                      <a:r>
                        <a:rPr lang="es-CO" sz="2300" cap="none" spc="0">
                          <a:solidFill>
                            <a:schemeClr val="tx1"/>
                          </a:solidFill>
                          <a:effectLst/>
                        </a:rPr>
                        <a:t>Senderos/zonas peatonales</a:t>
                      </a:r>
                    </a:p>
                  </a:txBody>
                  <a:tcPr marL="196716" marR="293478" marT="151320" marB="151320" anchor="ctr">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ctr" fontAlgn="base" latinLnBrk="0"/>
                      <a:r>
                        <a:rPr lang="es-CO" sz="2300" cap="none" spc="0">
                          <a:solidFill>
                            <a:schemeClr val="tx1"/>
                          </a:solidFill>
                          <a:effectLst/>
                        </a:rPr>
                        <a:t>30W - 60W</a:t>
                      </a:r>
                    </a:p>
                  </a:txBody>
                  <a:tcPr marL="196716" marR="293478" marT="151320" marB="151320" anchor="ctr">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037026187"/>
                  </a:ext>
                </a:extLst>
              </a:tr>
              <a:tr h="716247">
                <a:tc>
                  <a:txBody>
                    <a:bodyPr/>
                    <a:lstStyle/>
                    <a:p>
                      <a:pPr fontAlgn="base" latinLnBrk="0"/>
                      <a:r>
                        <a:rPr lang="es-CO" sz="2300" cap="none" spc="0">
                          <a:solidFill>
                            <a:schemeClr val="tx1"/>
                          </a:solidFill>
                          <a:effectLst/>
                        </a:rPr>
                        <a:t>Calles residenciales</a:t>
                      </a:r>
                    </a:p>
                  </a:txBody>
                  <a:tcPr marL="196716" marR="293478" marT="151320" marB="15132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ase" latinLnBrk="0"/>
                      <a:r>
                        <a:rPr lang="es-CO" sz="2300" cap="none" spc="0">
                          <a:solidFill>
                            <a:schemeClr val="tx1"/>
                          </a:solidFill>
                          <a:effectLst/>
                        </a:rPr>
                        <a:t>50W - 100W</a:t>
                      </a:r>
                    </a:p>
                  </a:txBody>
                  <a:tcPr marL="196716" marR="293478" marT="151320" marB="151320"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507312518"/>
                  </a:ext>
                </a:extLst>
              </a:tr>
              <a:tr h="716247">
                <a:tc>
                  <a:txBody>
                    <a:bodyPr/>
                    <a:lstStyle/>
                    <a:p>
                      <a:pPr fontAlgn="base" latinLnBrk="0"/>
                      <a:r>
                        <a:rPr lang="es-CO" sz="2300" cap="none" spc="0">
                          <a:solidFill>
                            <a:schemeClr val="tx1"/>
                          </a:solidFill>
                          <a:effectLst/>
                        </a:rPr>
                        <a:t>Avenidas principales/parques grandes</a:t>
                      </a:r>
                    </a:p>
                  </a:txBody>
                  <a:tcPr marL="196716" marR="293478" marT="151320" marB="151320" anchor="ctr">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ase" latinLnBrk="0"/>
                      <a:r>
                        <a:rPr lang="es-CO" sz="2300" cap="none" spc="0">
                          <a:solidFill>
                            <a:schemeClr val="tx1"/>
                          </a:solidFill>
                          <a:effectLst/>
                        </a:rPr>
                        <a:t>100W - 200W</a:t>
                      </a:r>
                    </a:p>
                  </a:txBody>
                  <a:tcPr marL="196716" marR="293478" marT="151320" marB="151320" anchor="ctr">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826833104"/>
                  </a:ext>
                </a:extLst>
              </a:tr>
              <a:tr h="716247">
                <a:tc>
                  <a:txBody>
                    <a:bodyPr/>
                    <a:lstStyle/>
                    <a:p>
                      <a:pPr fontAlgn="base" latinLnBrk="0"/>
                      <a:r>
                        <a:rPr lang="es-CO" sz="2300" cap="none" spc="0">
                          <a:solidFill>
                            <a:schemeClr val="tx1"/>
                          </a:solidFill>
                          <a:effectLst/>
                        </a:rPr>
                        <a:t>Vías rápidas/autopistas</a:t>
                      </a:r>
                    </a:p>
                  </a:txBody>
                  <a:tcPr marL="196716" marR="293478" marT="151320" marB="151320"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ase" latinLnBrk="0"/>
                      <a:r>
                        <a:rPr lang="es-CO" sz="2300" cap="none" spc="0" dirty="0">
                          <a:solidFill>
                            <a:schemeClr val="tx1"/>
                          </a:solidFill>
                          <a:effectLst/>
                        </a:rPr>
                        <a:t>150W - 250W</a:t>
                      </a:r>
                    </a:p>
                  </a:txBody>
                  <a:tcPr marL="196716" marR="293478" marT="151320" marB="151320"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820194532"/>
                  </a:ext>
                </a:extLst>
              </a:tr>
            </a:tbl>
          </a:graphicData>
        </a:graphic>
      </p:graphicFrame>
    </p:spTree>
    <p:extLst>
      <p:ext uri="{BB962C8B-B14F-4D97-AF65-F5344CB8AC3E}">
        <p14:creationId xmlns:p14="http://schemas.microsoft.com/office/powerpoint/2010/main" val="1664680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1B0E97B-E710-5FEC-3013-DA5DC99BC935}"/>
              </a:ext>
            </a:extLst>
          </p:cNvPr>
          <p:cNvPicPr>
            <a:picLocks noChangeAspect="1"/>
          </p:cNvPicPr>
          <p:nvPr/>
        </p:nvPicPr>
        <p:blipFill>
          <a:blip r:embed="rId2"/>
          <a:stretch>
            <a:fillRect/>
          </a:stretch>
        </p:blipFill>
        <p:spPr>
          <a:xfrm>
            <a:off x="982027" y="1120140"/>
            <a:ext cx="10227945" cy="4617720"/>
          </a:xfrm>
          <a:prstGeom prst="rect">
            <a:avLst/>
          </a:prstGeom>
        </p:spPr>
      </p:pic>
    </p:spTree>
    <p:extLst>
      <p:ext uri="{BB962C8B-B14F-4D97-AF65-F5344CB8AC3E}">
        <p14:creationId xmlns:p14="http://schemas.microsoft.com/office/powerpoint/2010/main" val="3986158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25D01F8-27AE-81D5-8592-8A4D1E6AE2F4}"/>
              </a:ext>
            </a:extLst>
          </p:cNvPr>
          <p:cNvSpPr>
            <a:spLocks noGrp="1"/>
          </p:cNvSpPr>
          <p:nvPr>
            <p:ph type="title"/>
          </p:nvPr>
        </p:nvSpPr>
        <p:spPr>
          <a:xfrm>
            <a:off x="838200" y="365125"/>
            <a:ext cx="10515600" cy="1325563"/>
          </a:xfrm>
        </p:spPr>
        <p:txBody>
          <a:bodyPr anchor="ctr">
            <a:normAutofit/>
          </a:bodyPr>
          <a:lstStyle/>
          <a:p>
            <a:pPr algn="ctr"/>
            <a:r>
              <a:rPr lang="es-ES"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INTEGRACIÓN EN ZONAS RURALES, VERDES Y PARQUES</a:t>
            </a:r>
            <a:endParaRPr lang="en-US"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endParaRPr>
          </a:p>
        </p:txBody>
      </p:sp>
      <p:graphicFrame>
        <p:nvGraphicFramePr>
          <p:cNvPr id="11" name="Content Placeholder 2">
            <a:extLst>
              <a:ext uri="{FF2B5EF4-FFF2-40B4-BE49-F238E27FC236}">
                <a16:creationId xmlns:a16="http://schemas.microsoft.com/office/drawing/2014/main" id="{5CE7BE30-7593-69D3-EBE3-15DA8F9BBF70}"/>
              </a:ext>
            </a:extLst>
          </p:cNvPr>
          <p:cNvGraphicFramePr>
            <a:graphicFrameLocks noGrp="1"/>
          </p:cNvGraphicFramePr>
          <p:nvPr>
            <p:ph idx="1"/>
            <p:extLst>
              <p:ext uri="{D42A27DB-BD31-4B8C-83A1-F6EECF244321}">
                <p14:modId xmlns:p14="http://schemas.microsoft.com/office/powerpoint/2010/main" val="9672291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3495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085FA79-647C-3132-2193-DD22C1F0065F}"/>
              </a:ext>
            </a:extLst>
          </p:cNvPr>
          <p:cNvSpPr>
            <a:spLocks noGrp="1"/>
          </p:cNvSpPr>
          <p:nvPr>
            <p:ph type="title"/>
          </p:nvPr>
        </p:nvSpPr>
        <p:spPr>
          <a:xfrm>
            <a:off x="838200" y="536576"/>
            <a:ext cx="10515600" cy="1325563"/>
          </a:xfrm>
        </p:spPr>
        <p:txBody>
          <a:bodyPr anchor="ctr">
            <a:normAutofit/>
          </a:bodyPr>
          <a:lstStyle/>
          <a:p>
            <a:pPr algn="ctr"/>
            <a:r>
              <a:rPr lang="en-US"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CUMPLIMIENTO DE NORMATIVAS EN ALUMBRADO PÚBLICO AUTÓNOMO</a:t>
            </a:r>
          </a:p>
        </p:txBody>
      </p:sp>
      <p:pic>
        <p:nvPicPr>
          <p:cNvPr id="8194" name="Picture 2" descr="Minenergía: Reglamento Técnico de Iluminación y Alumbrado Público - RETILAP  2024 | CONTE ⚡">
            <a:extLst>
              <a:ext uri="{FF2B5EF4-FFF2-40B4-BE49-F238E27FC236}">
                <a16:creationId xmlns:a16="http://schemas.microsoft.com/office/drawing/2014/main" id="{E0E03E4D-49B3-F1A0-15A5-AFF6943AAD0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731520" y="2300129"/>
            <a:ext cx="5181600" cy="29146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3">
            <a:extLst>
              <a:ext uri="{FF2B5EF4-FFF2-40B4-BE49-F238E27FC236}">
                <a16:creationId xmlns:a16="http://schemas.microsoft.com/office/drawing/2014/main" id="{DA7F7449-616D-3428-28A1-5C51CB07B277}"/>
              </a:ext>
            </a:extLst>
          </p:cNvPr>
          <p:cNvSpPr>
            <a:spLocks noGrp="1"/>
          </p:cNvSpPr>
          <p:nvPr>
            <p:ph sz="half" idx="2"/>
          </p:nvPr>
        </p:nvSpPr>
        <p:spPr>
          <a:xfrm>
            <a:off x="6278882" y="2247742"/>
            <a:ext cx="5181600" cy="4351338"/>
          </a:xfrm>
        </p:spPr>
        <p:txBody>
          <a:bodyPr>
            <a:normAutofit/>
          </a:bodyPr>
          <a:lstStyle/>
          <a:p>
            <a:pPr marL="0" indent="0">
              <a:buNone/>
            </a:pPr>
            <a:r>
              <a:rPr lang="es-ES" sz="2400" dirty="0"/>
              <a:t>El cumplimiento de las normativas y regulaciones es esencial para la implementación exitosa de proyectos de alumbrado público autónomo. Estas normativas aseguran que los proyectos sean seguros, sostenibles y respeten el entorno local, además de adaptarse a las especificidades del Departamento de Córdoba</a:t>
            </a:r>
            <a:endParaRPr lang="en-US" sz="2400" dirty="0"/>
          </a:p>
        </p:txBody>
      </p:sp>
    </p:spTree>
    <p:extLst>
      <p:ext uri="{BB962C8B-B14F-4D97-AF65-F5344CB8AC3E}">
        <p14:creationId xmlns:p14="http://schemas.microsoft.com/office/powerpoint/2010/main" val="905611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846E66D4-9844-1F4E-9AE2-E415672FC2E2}"/>
              </a:ext>
            </a:extLst>
          </p:cNvPr>
          <p:cNvSpPr>
            <a:spLocks noGrp="1"/>
          </p:cNvSpPr>
          <p:nvPr>
            <p:ph type="body" idx="1"/>
          </p:nvPr>
        </p:nvSpPr>
        <p:spPr>
          <a:xfrm>
            <a:off x="369888" y="1535906"/>
            <a:ext cx="5713411" cy="823912"/>
          </a:xfrm>
        </p:spPr>
        <p:txBody>
          <a:bodyPr>
            <a:noAutofit/>
          </a:bodyPr>
          <a:lstStyle/>
          <a:p>
            <a:pPr algn="ctr"/>
            <a:r>
              <a:rPr lang="en-US" sz="2800"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CONSIDERACIONES AMBIENTALES</a:t>
            </a:r>
          </a:p>
        </p:txBody>
      </p:sp>
      <p:sp>
        <p:nvSpPr>
          <p:cNvPr id="14" name="Content Placeholder 3">
            <a:extLst>
              <a:ext uri="{FF2B5EF4-FFF2-40B4-BE49-F238E27FC236}">
                <a16:creationId xmlns:a16="http://schemas.microsoft.com/office/drawing/2014/main" id="{F7098DBF-5218-7D69-6E84-DBC4D5FD855B}"/>
              </a:ext>
            </a:extLst>
          </p:cNvPr>
          <p:cNvSpPr>
            <a:spLocks noGrp="1"/>
          </p:cNvSpPr>
          <p:nvPr>
            <p:ph sz="half" idx="2"/>
          </p:nvPr>
        </p:nvSpPr>
        <p:spPr>
          <a:xfrm>
            <a:off x="925512" y="2359818"/>
            <a:ext cx="5157787" cy="3684588"/>
          </a:xfrm>
        </p:spPr>
        <p:txBody>
          <a:bodyPr>
            <a:normAutofit/>
          </a:bodyPr>
          <a:lstStyle/>
          <a:p>
            <a:pPr marL="0" indent="0">
              <a:buNone/>
            </a:pPr>
            <a:r>
              <a:rPr lang="es-ES" sz="2400" dirty="0"/>
              <a:t>El análisis del impacto ambiental debe incluir la evaluación de la flora y fauna local, así como el uso eficiente de los recursos naturales. Se deben identificar posibles efectos adversos y desarrollar estrategias para mitigarlos, garantizando que el proyecto no dañe el ecosistema y fomente la biodiversida.</a:t>
            </a:r>
            <a:endParaRPr lang="en-US" sz="2400" dirty="0"/>
          </a:p>
        </p:txBody>
      </p:sp>
      <p:sp>
        <p:nvSpPr>
          <p:cNvPr id="16" name="Text Placeholder 4">
            <a:extLst>
              <a:ext uri="{FF2B5EF4-FFF2-40B4-BE49-F238E27FC236}">
                <a16:creationId xmlns:a16="http://schemas.microsoft.com/office/drawing/2014/main" id="{8F7DC170-55D3-0915-2AD3-A33138D6E6EF}"/>
              </a:ext>
            </a:extLst>
          </p:cNvPr>
          <p:cNvSpPr>
            <a:spLocks noGrp="1"/>
          </p:cNvSpPr>
          <p:nvPr>
            <p:ph type="body" sz="quarter" idx="3"/>
          </p:nvPr>
        </p:nvSpPr>
        <p:spPr>
          <a:xfrm>
            <a:off x="6096000" y="1323975"/>
            <a:ext cx="5183188" cy="823912"/>
          </a:xfrm>
        </p:spPr>
        <p:txBody>
          <a:bodyPr>
            <a:normAutofit/>
          </a:bodyPr>
          <a:lstStyle/>
          <a:p>
            <a:pPr algn="ctr"/>
            <a:r>
              <a:rPr lang="en-US" sz="2800"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BENEFICIOS SOCIALES</a:t>
            </a:r>
          </a:p>
        </p:txBody>
      </p:sp>
      <p:sp>
        <p:nvSpPr>
          <p:cNvPr id="18" name="Content Placeholder 5">
            <a:extLst>
              <a:ext uri="{FF2B5EF4-FFF2-40B4-BE49-F238E27FC236}">
                <a16:creationId xmlns:a16="http://schemas.microsoft.com/office/drawing/2014/main" id="{4AF05C97-2DA7-07B6-87C1-15EEC16AC7AC}"/>
              </a:ext>
            </a:extLst>
          </p:cNvPr>
          <p:cNvSpPr>
            <a:spLocks noGrp="1"/>
          </p:cNvSpPr>
          <p:nvPr>
            <p:ph sz="quarter" idx="4"/>
          </p:nvPr>
        </p:nvSpPr>
        <p:spPr>
          <a:xfrm>
            <a:off x="6361113" y="2359818"/>
            <a:ext cx="5183188" cy="3684588"/>
          </a:xfrm>
        </p:spPr>
        <p:txBody>
          <a:bodyPr>
            <a:normAutofit/>
          </a:bodyPr>
          <a:lstStyle/>
          <a:p>
            <a:pPr marL="0" indent="0">
              <a:buNone/>
            </a:pPr>
            <a:r>
              <a:rPr lang="es-ES" sz="2400" dirty="0"/>
              <a:t>El impacto social se centra en cómo el proyecto beneficiará a la comunidad, mejorando la seguridad y accesibilidad en áreas públicas. Es crucial involucrar a la comunidad en el proceso de planificación para asegurar que sus necesidades y preocupaciones sean consideradas</a:t>
            </a:r>
            <a:r>
              <a:rPr lang="es-ES" sz="1800" dirty="0"/>
              <a:t>.</a:t>
            </a:r>
            <a:endParaRPr lang="en-US" sz="1800" dirty="0"/>
          </a:p>
        </p:txBody>
      </p:sp>
    </p:spTree>
    <p:extLst>
      <p:ext uri="{BB962C8B-B14F-4D97-AF65-F5344CB8AC3E}">
        <p14:creationId xmlns:p14="http://schemas.microsoft.com/office/powerpoint/2010/main" val="3245675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C51DE7-44A0-8E7B-CB9C-80C922F439A2}"/>
              </a:ext>
            </a:extLst>
          </p:cNvPr>
          <p:cNvSpPr>
            <a:spLocks noGrp="1"/>
          </p:cNvSpPr>
          <p:nvPr>
            <p:ph type="title"/>
          </p:nvPr>
        </p:nvSpPr>
        <p:spPr>
          <a:xfrm>
            <a:off x="838200" y="365125"/>
            <a:ext cx="10515600" cy="1325563"/>
          </a:xfrm>
        </p:spPr>
        <p:txBody>
          <a:bodyPr anchor="ctr">
            <a:normAutofit/>
          </a:bodyPr>
          <a:lstStyle/>
          <a:p>
            <a:pPr algn="ctr"/>
            <a:r>
              <a:rPr lang="es-CO"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CONCLUSIONES Y RECOMENDACIONES</a:t>
            </a:r>
          </a:p>
        </p:txBody>
      </p:sp>
      <p:sp>
        <p:nvSpPr>
          <p:cNvPr id="4" name="Marcador de contenido 3">
            <a:extLst>
              <a:ext uri="{FF2B5EF4-FFF2-40B4-BE49-F238E27FC236}">
                <a16:creationId xmlns:a16="http://schemas.microsoft.com/office/drawing/2014/main" id="{EEA8C533-DD1D-A3C3-71AE-88190C697C35}"/>
              </a:ext>
            </a:extLst>
          </p:cNvPr>
          <p:cNvSpPr>
            <a:spLocks noGrp="1"/>
          </p:cNvSpPr>
          <p:nvPr>
            <p:ph sz="half" idx="1"/>
          </p:nvPr>
        </p:nvSpPr>
        <p:spPr>
          <a:xfrm>
            <a:off x="838200" y="1587500"/>
            <a:ext cx="5749131" cy="4351338"/>
          </a:xfrm>
        </p:spPr>
        <p:txBody>
          <a:bodyPr>
            <a:noAutofit/>
          </a:bodyPr>
          <a:lstStyle/>
          <a:p>
            <a:pPr marL="0" indent="0">
              <a:buNone/>
            </a:pPr>
            <a:r>
              <a:rPr lang="es-ES" sz="2400" dirty="0"/>
              <a:t>La implementación de alumbrado público autónomo en el Departamento de Córdoba es un proceso que requiere una planificación meticulosa y la selección precisa de tecnologías. Es esencial que los nuevos ingenieros se enfoquen en los aspectos normativos y en la evaluación de impacto ambiental y social. Además, debe considerarse la integración de luminarias, paneles solares y baterías que se adapten a las necesidades de zonas verdes y parques. Se recomienda documentar adecuadamente cada etapa del proyecto para garantizar su viabilidad y sostenibilidad a largo plazo.</a:t>
            </a:r>
            <a:endParaRPr lang="es-CO" sz="2400" dirty="0"/>
          </a:p>
        </p:txBody>
      </p:sp>
      <p:pic>
        <p:nvPicPr>
          <p:cNvPr id="9218" name="Picture 2" descr="Luminaria Solar Integrada">
            <a:extLst>
              <a:ext uri="{FF2B5EF4-FFF2-40B4-BE49-F238E27FC236}">
                <a16:creationId xmlns:a16="http://schemas.microsoft.com/office/drawing/2014/main" id="{B540E0A7-5D1C-1BD8-A29D-D183BDD325B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794896" y="1690688"/>
            <a:ext cx="4351338" cy="4351338"/>
          </a:xfrm>
          <a:prstGeom prst="rect">
            <a:avLst/>
          </a:prstGeom>
          <a:solidFill>
            <a:srgbClr val="FFFFFF"/>
          </a:solidFill>
        </p:spPr>
      </p:pic>
    </p:spTree>
    <p:extLst>
      <p:ext uri="{BB962C8B-B14F-4D97-AF65-F5344CB8AC3E}">
        <p14:creationId xmlns:p14="http://schemas.microsoft.com/office/powerpoint/2010/main" val="1762447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0E38DB-81E4-FCE1-60F8-02DC864AD5BA}"/>
              </a:ext>
            </a:extLst>
          </p:cNvPr>
          <p:cNvSpPr/>
          <p:nvPr/>
        </p:nvSpPr>
        <p:spPr>
          <a:xfrm>
            <a:off x="642938" y="385763"/>
            <a:ext cx="3539657" cy="5672137"/>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renal:</a:t>
            </a:r>
            <a:endParaRPr lang="es-ES" dirty="0"/>
          </a:p>
        </p:txBody>
      </p:sp>
      <p:sp>
        <p:nvSpPr>
          <p:cNvPr id="5" name="Rectángulo 4">
            <a:extLst>
              <a:ext uri="{FF2B5EF4-FFF2-40B4-BE49-F238E27FC236}">
                <a16:creationId xmlns:a16="http://schemas.microsoft.com/office/drawing/2014/main" id="{9CBF0351-A809-F5D9-A51B-C96297D49FC4}"/>
              </a:ext>
            </a:extLst>
          </p:cNvPr>
          <p:cNvSpPr/>
          <p:nvPr/>
        </p:nvSpPr>
        <p:spPr>
          <a:xfrm>
            <a:off x="4447093" y="385763"/>
            <a:ext cx="3539416" cy="5672137"/>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renal:</a:t>
            </a:r>
            <a:endParaRPr lang="es-ES" dirty="0"/>
          </a:p>
        </p:txBody>
      </p:sp>
      <p:sp>
        <p:nvSpPr>
          <p:cNvPr id="6" name="Rectángulo 5">
            <a:extLst>
              <a:ext uri="{FF2B5EF4-FFF2-40B4-BE49-F238E27FC236}">
                <a16:creationId xmlns:a16="http://schemas.microsoft.com/office/drawing/2014/main" id="{ECB56014-FFFE-BAB5-9985-037712934552}"/>
              </a:ext>
            </a:extLst>
          </p:cNvPr>
          <p:cNvSpPr/>
          <p:nvPr/>
        </p:nvSpPr>
        <p:spPr>
          <a:xfrm>
            <a:off x="8166356" y="385763"/>
            <a:ext cx="3539416" cy="5672137"/>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renal:</a:t>
            </a:r>
            <a:endParaRPr lang="es-ES" dirty="0"/>
          </a:p>
        </p:txBody>
      </p:sp>
      <p:sp>
        <p:nvSpPr>
          <p:cNvPr id="8" name="CuadroTexto 7">
            <a:extLst>
              <a:ext uri="{FF2B5EF4-FFF2-40B4-BE49-F238E27FC236}">
                <a16:creationId xmlns:a16="http://schemas.microsoft.com/office/drawing/2014/main" id="{020B85B2-3CDB-9A3B-E30E-317D6732B4BD}"/>
              </a:ext>
            </a:extLst>
          </p:cNvPr>
          <p:cNvSpPr txBox="1"/>
          <p:nvPr/>
        </p:nvSpPr>
        <p:spPr>
          <a:xfrm>
            <a:off x="1223169" y="616814"/>
            <a:ext cx="2379194" cy="1323439"/>
          </a:xfrm>
          <a:prstGeom prst="rect">
            <a:avLst/>
          </a:prstGeom>
          <a:noFill/>
        </p:spPr>
        <p:txBody>
          <a:bodyPr wrap="square" rtlCol="0">
            <a:spAutoFit/>
          </a:bodyPr>
          <a:lstStyle/>
          <a:p>
            <a:pPr algn="ctr"/>
            <a:r>
              <a:rPr lang="es-ES" sz="20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PREGUNTAS SOBRE PLANIFICACIÓN Y DISEÑO</a:t>
            </a:r>
            <a:endParaRPr lang="es-US" sz="20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9" name="CuadroTexto 8">
            <a:extLst>
              <a:ext uri="{FF2B5EF4-FFF2-40B4-BE49-F238E27FC236}">
                <a16:creationId xmlns:a16="http://schemas.microsoft.com/office/drawing/2014/main" id="{06632504-98E3-4DD9-BC48-433D3BF8D8C5}"/>
              </a:ext>
            </a:extLst>
          </p:cNvPr>
          <p:cNvSpPr txBox="1"/>
          <p:nvPr/>
        </p:nvSpPr>
        <p:spPr>
          <a:xfrm>
            <a:off x="8746467" y="718077"/>
            <a:ext cx="2379194" cy="1015663"/>
          </a:xfrm>
          <a:prstGeom prst="rect">
            <a:avLst/>
          </a:prstGeom>
          <a:noFill/>
        </p:spPr>
        <p:txBody>
          <a:bodyPr wrap="square" rtlCol="0">
            <a:spAutoFit/>
          </a:bodyPr>
          <a:lstStyle/>
          <a:p>
            <a:pPr algn="ctr"/>
            <a:r>
              <a:rPr lang="es-US" sz="20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IMPACTO AMBIENTAL Y SOCIAL</a:t>
            </a:r>
          </a:p>
        </p:txBody>
      </p:sp>
      <p:sp>
        <p:nvSpPr>
          <p:cNvPr id="10" name="CuadroTexto 9">
            <a:extLst>
              <a:ext uri="{FF2B5EF4-FFF2-40B4-BE49-F238E27FC236}">
                <a16:creationId xmlns:a16="http://schemas.microsoft.com/office/drawing/2014/main" id="{ED34709E-53D5-D86C-A5EB-A5C02F4D0826}"/>
              </a:ext>
            </a:extLst>
          </p:cNvPr>
          <p:cNvSpPr txBox="1"/>
          <p:nvPr/>
        </p:nvSpPr>
        <p:spPr>
          <a:xfrm>
            <a:off x="5027204" y="616814"/>
            <a:ext cx="2379194" cy="1015663"/>
          </a:xfrm>
          <a:prstGeom prst="rect">
            <a:avLst/>
          </a:prstGeom>
          <a:noFill/>
        </p:spPr>
        <p:txBody>
          <a:bodyPr wrap="square" rtlCol="0">
            <a:spAutoFit/>
          </a:bodyPr>
          <a:lstStyle/>
          <a:p>
            <a:pPr algn="ctr"/>
            <a:r>
              <a:rPr lang="es-US" sz="20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ASPECTOS LEGALES Y NORMATIVOS</a:t>
            </a:r>
          </a:p>
        </p:txBody>
      </p:sp>
      <p:sp>
        <p:nvSpPr>
          <p:cNvPr id="11" name="CuadroTexto 10">
            <a:extLst>
              <a:ext uri="{FF2B5EF4-FFF2-40B4-BE49-F238E27FC236}">
                <a16:creationId xmlns:a16="http://schemas.microsoft.com/office/drawing/2014/main" id="{EFF8DC43-0B8E-FD60-B82B-24B944C8F264}"/>
              </a:ext>
            </a:extLst>
          </p:cNvPr>
          <p:cNvSpPr txBox="1"/>
          <p:nvPr/>
        </p:nvSpPr>
        <p:spPr>
          <a:xfrm>
            <a:off x="956291" y="2332425"/>
            <a:ext cx="2653993" cy="3477875"/>
          </a:xfrm>
          <a:prstGeom prst="rect">
            <a:avLst/>
          </a:prstGeom>
          <a:noFill/>
        </p:spPr>
        <p:txBody>
          <a:bodyPr wrap="square" rtlCol="0">
            <a:spAutoFit/>
          </a:bodyPr>
          <a:lstStyle/>
          <a:p>
            <a:r>
              <a:rPr lang="es-ES" sz="2000" dirty="0"/>
              <a:t>Los participantes podrán plantear cuestiones específicas sobre la planificación y el diseño de sistemas de alumbrado público autónomo, así como sobre los recursos necesarios para su correcta implementación</a:t>
            </a:r>
            <a:r>
              <a:rPr lang="es-ES" dirty="0"/>
              <a:t>.</a:t>
            </a:r>
            <a:endParaRPr lang="es-US" dirty="0"/>
          </a:p>
        </p:txBody>
      </p:sp>
      <p:sp>
        <p:nvSpPr>
          <p:cNvPr id="12" name="CuadroTexto 11">
            <a:extLst>
              <a:ext uri="{FF2B5EF4-FFF2-40B4-BE49-F238E27FC236}">
                <a16:creationId xmlns:a16="http://schemas.microsoft.com/office/drawing/2014/main" id="{C9CBCE0F-FFA6-7D1B-1954-38EAA28DEA3F}"/>
              </a:ext>
            </a:extLst>
          </p:cNvPr>
          <p:cNvSpPr txBox="1"/>
          <p:nvPr/>
        </p:nvSpPr>
        <p:spPr>
          <a:xfrm>
            <a:off x="5027204" y="2332425"/>
            <a:ext cx="2569101" cy="3170099"/>
          </a:xfrm>
          <a:prstGeom prst="rect">
            <a:avLst/>
          </a:prstGeom>
          <a:noFill/>
        </p:spPr>
        <p:txBody>
          <a:bodyPr wrap="square" rtlCol="0">
            <a:spAutoFit/>
          </a:bodyPr>
          <a:lstStyle/>
          <a:p>
            <a:r>
              <a:rPr lang="es-ES" sz="2000" dirty="0"/>
              <a:t>Se discutirán inquietudes sobre los aspectos legales y normativos necesarios para llevar a cabo proyectos de alumbrado, asegurando el cumplimiento de regulaciones locales.</a:t>
            </a:r>
            <a:endParaRPr lang="es-US" sz="2000" dirty="0"/>
          </a:p>
        </p:txBody>
      </p:sp>
      <p:sp>
        <p:nvSpPr>
          <p:cNvPr id="13" name="CuadroTexto 12">
            <a:extLst>
              <a:ext uri="{FF2B5EF4-FFF2-40B4-BE49-F238E27FC236}">
                <a16:creationId xmlns:a16="http://schemas.microsoft.com/office/drawing/2014/main" id="{97ED2788-5C5A-DA7D-064C-8AD5C659E4D7}"/>
              </a:ext>
            </a:extLst>
          </p:cNvPr>
          <p:cNvSpPr txBox="1"/>
          <p:nvPr/>
        </p:nvSpPr>
        <p:spPr>
          <a:xfrm>
            <a:off x="8860550" y="2193925"/>
            <a:ext cx="2569101" cy="3170099"/>
          </a:xfrm>
          <a:prstGeom prst="rect">
            <a:avLst/>
          </a:prstGeom>
          <a:noFill/>
        </p:spPr>
        <p:txBody>
          <a:bodyPr wrap="square" rtlCol="0">
            <a:spAutoFit/>
          </a:bodyPr>
          <a:lstStyle/>
          <a:p>
            <a:r>
              <a:rPr lang="es-ES" sz="2000" dirty="0"/>
              <a:t>El impacto ambiental y social del proyecto será un tema central de discusión, permitiendo a los ingenieros comprender su responsabilidad en la mitigación de efectos negativos.</a:t>
            </a:r>
            <a:endParaRPr lang="es-US" sz="2000" dirty="0"/>
          </a:p>
        </p:txBody>
      </p:sp>
    </p:spTree>
    <p:extLst>
      <p:ext uri="{BB962C8B-B14F-4D97-AF65-F5344CB8AC3E}">
        <p14:creationId xmlns:p14="http://schemas.microsoft.com/office/powerpoint/2010/main" val="3229370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55D95C9-031B-1EF4-1C24-5CDFAD30E98C}"/>
              </a:ext>
            </a:extLst>
          </p:cNvPr>
          <p:cNvPicPr>
            <a:picLocks noChangeAspect="1"/>
          </p:cNvPicPr>
          <p:nvPr/>
        </p:nvPicPr>
        <p:blipFill>
          <a:blip r:embed="rId2"/>
          <a:stretch>
            <a:fillRect/>
          </a:stretch>
        </p:blipFill>
        <p:spPr>
          <a:xfrm>
            <a:off x="1880642" y="514000"/>
            <a:ext cx="7802064" cy="5001323"/>
          </a:xfrm>
          <a:prstGeom prst="rect">
            <a:avLst/>
          </a:prstGeom>
        </p:spPr>
      </p:pic>
    </p:spTree>
    <p:extLst>
      <p:ext uri="{BB962C8B-B14F-4D97-AF65-F5344CB8AC3E}">
        <p14:creationId xmlns:p14="http://schemas.microsoft.com/office/powerpoint/2010/main" val="1441673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3141162-CC1A-EAD9-444C-E708C27631F5}"/>
              </a:ext>
            </a:extLst>
          </p:cNvPr>
          <p:cNvPicPr>
            <a:picLocks noChangeAspect="1"/>
          </p:cNvPicPr>
          <p:nvPr/>
        </p:nvPicPr>
        <p:blipFill>
          <a:blip r:embed="rId2"/>
          <a:stretch>
            <a:fillRect/>
          </a:stretch>
        </p:blipFill>
        <p:spPr>
          <a:xfrm>
            <a:off x="1942520" y="790250"/>
            <a:ext cx="8306959" cy="4648849"/>
          </a:xfrm>
          <a:prstGeom prst="rect">
            <a:avLst/>
          </a:prstGeom>
        </p:spPr>
      </p:pic>
    </p:spTree>
    <p:extLst>
      <p:ext uri="{BB962C8B-B14F-4D97-AF65-F5344CB8AC3E}">
        <p14:creationId xmlns:p14="http://schemas.microsoft.com/office/powerpoint/2010/main" val="30223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04EC2E-CE3E-AA2E-8840-931151548590}"/>
              </a:ext>
            </a:extLst>
          </p:cNvPr>
          <p:cNvSpPr>
            <a:spLocks noGrp="1"/>
          </p:cNvSpPr>
          <p:nvPr>
            <p:ph type="title"/>
          </p:nvPr>
        </p:nvSpPr>
        <p:spPr>
          <a:xfrm>
            <a:off x="838200" y="522287"/>
            <a:ext cx="10515600" cy="1325563"/>
          </a:xfrm>
        </p:spPr>
        <p:txBody>
          <a:bodyPr anchor="ctr">
            <a:noAutofit/>
          </a:bodyPr>
          <a:lstStyle/>
          <a:p>
            <a:pPr algn="ctr"/>
            <a:r>
              <a:rPr lang="es-ES"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Innovación en el Alumbrado Público del Departamento de Córdoba</a:t>
            </a:r>
            <a:br>
              <a:rPr lang="es-US"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br>
            <a:endParaRPr lang="es-CO"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7" name="Imagen 6">
            <a:extLst>
              <a:ext uri="{FF2B5EF4-FFF2-40B4-BE49-F238E27FC236}">
                <a16:creationId xmlns:a16="http://schemas.microsoft.com/office/drawing/2014/main" id="{1970C171-6F7A-11CC-6913-DEE158B48C1C}"/>
              </a:ext>
            </a:extLst>
          </p:cNvPr>
          <p:cNvPicPr>
            <a:picLocks noChangeAspect="1"/>
          </p:cNvPicPr>
          <p:nvPr/>
        </p:nvPicPr>
        <p:blipFill>
          <a:blip r:embed="rId2"/>
          <a:stretch>
            <a:fillRect/>
          </a:stretch>
        </p:blipFill>
        <p:spPr>
          <a:xfrm>
            <a:off x="1179234" y="1690688"/>
            <a:ext cx="9833532" cy="4351338"/>
          </a:xfrm>
          <a:prstGeom prst="rect">
            <a:avLst/>
          </a:prstGeom>
          <a:noFill/>
        </p:spPr>
      </p:pic>
    </p:spTree>
    <p:extLst>
      <p:ext uri="{BB962C8B-B14F-4D97-AF65-F5344CB8AC3E}">
        <p14:creationId xmlns:p14="http://schemas.microsoft.com/office/powerpoint/2010/main" val="2315523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3F99E6B-37E4-ABF1-3EC3-B2351F4EFF77}"/>
              </a:ext>
            </a:extLst>
          </p:cNvPr>
          <p:cNvPicPr>
            <a:picLocks noChangeAspect="1"/>
          </p:cNvPicPr>
          <p:nvPr/>
        </p:nvPicPr>
        <p:blipFill>
          <a:blip r:embed="rId2"/>
          <a:stretch>
            <a:fillRect/>
          </a:stretch>
        </p:blipFill>
        <p:spPr>
          <a:xfrm>
            <a:off x="1089914" y="961680"/>
            <a:ext cx="10012172" cy="4934639"/>
          </a:xfrm>
          <a:prstGeom prst="rect">
            <a:avLst/>
          </a:prstGeom>
        </p:spPr>
      </p:pic>
    </p:spTree>
    <p:extLst>
      <p:ext uri="{BB962C8B-B14F-4D97-AF65-F5344CB8AC3E}">
        <p14:creationId xmlns:p14="http://schemas.microsoft.com/office/powerpoint/2010/main" val="430620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569E4AC-DFF4-CF3A-3CDE-EA183D2BE45B}"/>
              </a:ext>
            </a:extLst>
          </p:cNvPr>
          <p:cNvPicPr>
            <a:picLocks noChangeAspect="1"/>
          </p:cNvPicPr>
          <p:nvPr/>
        </p:nvPicPr>
        <p:blipFill>
          <a:blip r:embed="rId2"/>
          <a:stretch>
            <a:fillRect/>
          </a:stretch>
        </p:blipFill>
        <p:spPr>
          <a:xfrm>
            <a:off x="1428525" y="648970"/>
            <a:ext cx="3232911" cy="4342432"/>
          </a:xfrm>
          <a:prstGeom prst="rect">
            <a:avLst/>
          </a:prstGeom>
        </p:spPr>
      </p:pic>
      <p:pic>
        <p:nvPicPr>
          <p:cNvPr id="6" name="Imagen 5">
            <a:extLst>
              <a:ext uri="{FF2B5EF4-FFF2-40B4-BE49-F238E27FC236}">
                <a16:creationId xmlns:a16="http://schemas.microsoft.com/office/drawing/2014/main" id="{23E473AF-D41A-8243-78B3-C9E00DC83C51}"/>
              </a:ext>
            </a:extLst>
          </p:cNvPr>
          <p:cNvPicPr>
            <a:picLocks noChangeAspect="1"/>
          </p:cNvPicPr>
          <p:nvPr/>
        </p:nvPicPr>
        <p:blipFill>
          <a:blip r:embed="rId3"/>
          <a:stretch>
            <a:fillRect/>
          </a:stretch>
        </p:blipFill>
        <p:spPr>
          <a:xfrm>
            <a:off x="7272113" y="648970"/>
            <a:ext cx="3219899" cy="4342432"/>
          </a:xfrm>
          <a:prstGeom prst="rect">
            <a:avLst/>
          </a:prstGeom>
        </p:spPr>
      </p:pic>
    </p:spTree>
    <p:extLst>
      <p:ext uri="{BB962C8B-B14F-4D97-AF65-F5344CB8AC3E}">
        <p14:creationId xmlns:p14="http://schemas.microsoft.com/office/powerpoint/2010/main" val="228395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B6FAF2D-473D-0A46-30E4-5DD49CCFFDAB}"/>
              </a:ext>
            </a:extLst>
          </p:cNvPr>
          <p:cNvPicPr>
            <a:picLocks noChangeAspect="1"/>
          </p:cNvPicPr>
          <p:nvPr/>
        </p:nvPicPr>
        <p:blipFill>
          <a:blip r:embed="rId2"/>
          <a:stretch>
            <a:fillRect/>
          </a:stretch>
        </p:blipFill>
        <p:spPr>
          <a:xfrm>
            <a:off x="2495345" y="818785"/>
            <a:ext cx="2943636" cy="5220429"/>
          </a:xfrm>
          <a:prstGeom prst="rect">
            <a:avLst/>
          </a:prstGeom>
        </p:spPr>
      </p:pic>
      <p:pic>
        <p:nvPicPr>
          <p:cNvPr id="6" name="Imagen 5">
            <a:extLst>
              <a:ext uri="{FF2B5EF4-FFF2-40B4-BE49-F238E27FC236}">
                <a16:creationId xmlns:a16="http://schemas.microsoft.com/office/drawing/2014/main" id="{53438C83-89B4-EF14-17DE-AE283B08B8B4}"/>
              </a:ext>
            </a:extLst>
          </p:cNvPr>
          <p:cNvPicPr>
            <a:picLocks noChangeAspect="1"/>
          </p:cNvPicPr>
          <p:nvPr/>
        </p:nvPicPr>
        <p:blipFill>
          <a:blip r:embed="rId3"/>
          <a:stretch>
            <a:fillRect/>
          </a:stretch>
        </p:blipFill>
        <p:spPr>
          <a:xfrm>
            <a:off x="6052568" y="818785"/>
            <a:ext cx="3173394" cy="5220429"/>
          </a:xfrm>
          <a:prstGeom prst="rect">
            <a:avLst/>
          </a:prstGeom>
        </p:spPr>
      </p:pic>
    </p:spTree>
    <p:extLst>
      <p:ext uri="{BB962C8B-B14F-4D97-AF65-F5344CB8AC3E}">
        <p14:creationId xmlns:p14="http://schemas.microsoft.com/office/powerpoint/2010/main" val="536626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8652A0C-E5F7-D21F-FBF2-45E36A5D0FA6}"/>
              </a:ext>
            </a:extLst>
          </p:cNvPr>
          <p:cNvPicPr>
            <a:picLocks noChangeAspect="1"/>
          </p:cNvPicPr>
          <p:nvPr/>
        </p:nvPicPr>
        <p:blipFill>
          <a:blip r:embed="rId2"/>
          <a:stretch>
            <a:fillRect/>
          </a:stretch>
        </p:blipFill>
        <p:spPr>
          <a:xfrm>
            <a:off x="6354648" y="885625"/>
            <a:ext cx="5328500" cy="4486678"/>
          </a:xfrm>
          <a:prstGeom prst="rect">
            <a:avLst/>
          </a:prstGeom>
        </p:spPr>
      </p:pic>
      <p:pic>
        <p:nvPicPr>
          <p:cNvPr id="6" name="Imagen 5">
            <a:extLst>
              <a:ext uri="{FF2B5EF4-FFF2-40B4-BE49-F238E27FC236}">
                <a16:creationId xmlns:a16="http://schemas.microsoft.com/office/drawing/2014/main" id="{51072EDC-C5B5-5C3A-1626-48D2421C9CB9}"/>
              </a:ext>
            </a:extLst>
          </p:cNvPr>
          <p:cNvPicPr>
            <a:picLocks noChangeAspect="1"/>
          </p:cNvPicPr>
          <p:nvPr/>
        </p:nvPicPr>
        <p:blipFill>
          <a:blip r:embed="rId3"/>
          <a:stretch>
            <a:fillRect/>
          </a:stretch>
        </p:blipFill>
        <p:spPr>
          <a:xfrm>
            <a:off x="365977" y="885624"/>
            <a:ext cx="5471377" cy="4486678"/>
          </a:xfrm>
          <a:prstGeom prst="rect">
            <a:avLst/>
          </a:prstGeom>
        </p:spPr>
      </p:pic>
    </p:spTree>
    <p:extLst>
      <p:ext uri="{BB962C8B-B14F-4D97-AF65-F5344CB8AC3E}">
        <p14:creationId xmlns:p14="http://schemas.microsoft.com/office/powerpoint/2010/main" val="1398779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035C01C-5431-EB37-C2C4-C1C9798F29F6}"/>
              </a:ext>
            </a:extLst>
          </p:cNvPr>
          <p:cNvPicPr>
            <a:picLocks noChangeAspect="1"/>
          </p:cNvPicPr>
          <p:nvPr/>
        </p:nvPicPr>
        <p:blipFill>
          <a:blip r:embed="rId2"/>
          <a:stretch>
            <a:fillRect/>
          </a:stretch>
        </p:blipFill>
        <p:spPr>
          <a:xfrm>
            <a:off x="814161" y="956917"/>
            <a:ext cx="3248478" cy="4944165"/>
          </a:xfrm>
          <a:prstGeom prst="rect">
            <a:avLst/>
          </a:prstGeom>
        </p:spPr>
      </p:pic>
      <p:pic>
        <p:nvPicPr>
          <p:cNvPr id="10" name="Imagen 9">
            <a:extLst>
              <a:ext uri="{FF2B5EF4-FFF2-40B4-BE49-F238E27FC236}">
                <a16:creationId xmlns:a16="http://schemas.microsoft.com/office/drawing/2014/main" id="{9067B0DF-75DC-D529-C212-57101B8A70FC}"/>
              </a:ext>
            </a:extLst>
          </p:cNvPr>
          <p:cNvPicPr>
            <a:picLocks noChangeAspect="1"/>
          </p:cNvPicPr>
          <p:nvPr/>
        </p:nvPicPr>
        <p:blipFill>
          <a:blip r:embed="rId3"/>
          <a:stretch>
            <a:fillRect/>
          </a:stretch>
        </p:blipFill>
        <p:spPr>
          <a:xfrm>
            <a:off x="4457797" y="956917"/>
            <a:ext cx="3276406" cy="4944165"/>
          </a:xfrm>
          <a:prstGeom prst="rect">
            <a:avLst/>
          </a:prstGeom>
        </p:spPr>
      </p:pic>
      <p:pic>
        <p:nvPicPr>
          <p:cNvPr id="12" name="Imagen 11">
            <a:extLst>
              <a:ext uri="{FF2B5EF4-FFF2-40B4-BE49-F238E27FC236}">
                <a16:creationId xmlns:a16="http://schemas.microsoft.com/office/drawing/2014/main" id="{0CDFF732-C6D9-2529-CF3F-E0C83F4166E4}"/>
              </a:ext>
            </a:extLst>
          </p:cNvPr>
          <p:cNvPicPr>
            <a:picLocks noChangeAspect="1"/>
          </p:cNvPicPr>
          <p:nvPr/>
        </p:nvPicPr>
        <p:blipFill>
          <a:blip r:embed="rId4"/>
          <a:stretch>
            <a:fillRect/>
          </a:stretch>
        </p:blipFill>
        <p:spPr>
          <a:xfrm>
            <a:off x="8129360" y="956917"/>
            <a:ext cx="3177687" cy="4944165"/>
          </a:xfrm>
          <a:prstGeom prst="rect">
            <a:avLst/>
          </a:prstGeom>
        </p:spPr>
      </p:pic>
    </p:spTree>
    <p:extLst>
      <p:ext uri="{BB962C8B-B14F-4D97-AF65-F5344CB8AC3E}">
        <p14:creationId xmlns:p14="http://schemas.microsoft.com/office/powerpoint/2010/main" val="2056197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5E97489-C598-F4F6-08BA-FABB3D424B51}"/>
              </a:ext>
            </a:extLst>
          </p:cNvPr>
          <p:cNvPicPr>
            <a:picLocks noChangeAspect="1"/>
          </p:cNvPicPr>
          <p:nvPr/>
        </p:nvPicPr>
        <p:blipFill>
          <a:blip r:embed="rId2"/>
          <a:stretch>
            <a:fillRect/>
          </a:stretch>
        </p:blipFill>
        <p:spPr>
          <a:xfrm>
            <a:off x="1314238" y="775916"/>
            <a:ext cx="3202811" cy="5334744"/>
          </a:xfrm>
          <a:prstGeom prst="rect">
            <a:avLst/>
          </a:prstGeom>
        </p:spPr>
      </p:pic>
      <p:pic>
        <p:nvPicPr>
          <p:cNvPr id="6" name="Imagen 5">
            <a:extLst>
              <a:ext uri="{FF2B5EF4-FFF2-40B4-BE49-F238E27FC236}">
                <a16:creationId xmlns:a16="http://schemas.microsoft.com/office/drawing/2014/main" id="{5939943A-C0A0-2129-14AB-90DBCF1B55AD}"/>
              </a:ext>
            </a:extLst>
          </p:cNvPr>
          <p:cNvPicPr>
            <a:picLocks noChangeAspect="1"/>
          </p:cNvPicPr>
          <p:nvPr/>
        </p:nvPicPr>
        <p:blipFill>
          <a:blip r:embed="rId3"/>
          <a:stretch>
            <a:fillRect/>
          </a:stretch>
        </p:blipFill>
        <p:spPr>
          <a:xfrm>
            <a:off x="6623997" y="761628"/>
            <a:ext cx="3202811" cy="5334744"/>
          </a:xfrm>
          <a:prstGeom prst="rect">
            <a:avLst/>
          </a:prstGeom>
        </p:spPr>
      </p:pic>
    </p:spTree>
    <p:extLst>
      <p:ext uri="{BB962C8B-B14F-4D97-AF65-F5344CB8AC3E}">
        <p14:creationId xmlns:p14="http://schemas.microsoft.com/office/powerpoint/2010/main" val="2314495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BDB7E37-8988-5AD5-5428-3959FB184712}"/>
              </a:ext>
            </a:extLst>
          </p:cNvPr>
          <p:cNvSpPr txBox="1"/>
          <p:nvPr/>
        </p:nvSpPr>
        <p:spPr>
          <a:xfrm>
            <a:off x="890587" y="1314717"/>
            <a:ext cx="4314825" cy="3785652"/>
          </a:xfrm>
          <a:prstGeom prst="rect">
            <a:avLst/>
          </a:prstGeom>
          <a:noFill/>
        </p:spPr>
        <p:txBody>
          <a:bodyPr wrap="square" rtlCol="0">
            <a:spAutoFit/>
          </a:bodyPr>
          <a:lstStyle/>
          <a:p>
            <a:r>
              <a:rPr lang="es-ES" sz="60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¡GRACIAS POR LA ATENCION PRESTADA!</a:t>
            </a:r>
            <a:endParaRPr lang="es-CO" sz="60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12290" name="Picture 2" descr="Electricista En Composición De Calle Ilustración del Vector - Ilustración  de apuesto, panel: 218086129">
            <a:extLst>
              <a:ext uri="{FF2B5EF4-FFF2-40B4-BE49-F238E27FC236}">
                <a16:creationId xmlns:a16="http://schemas.microsoft.com/office/drawing/2014/main" id="{458C4E85-E2E4-C05C-AD44-30DAF90D5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449" y="485775"/>
            <a:ext cx="6096000" cy="564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97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FA1D0F5-366E-2998-C419-7433A5363339}"/>
              </a:ext>
            </a:extLst>
          </p:cNvPr>
          <p:cNvSpPr txBox="1"/>
          <p:nvPr/>
        </p:nvSpPr>
        <p:spPr>
          <a:xfrm>
            <a:off x="838200" y="658811"/>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OBJETIVO</a:t>
            </a:r>
          </a:p>
        </p:txBody>
      </p:sp>
      <p:sp>
        <p:nvSpPr>
          <p:cNvPr id="2" name="CuadroTexto 1">
            <a:extLst>
              <a:ext uri="{FF2B5EF4-FFF2-40B4-BE49-F238E27FC236}">
                <a16:creationId xmlns:a16="http://schemas.microsoft.com/office/drawing/2014/main" id="{C99EF904-403F-013B-6C69-1D770606A559}"/>
              </a:ext>
            </a:extLst>
          </p:cNvPr>
          <p:cNvSpPr txBox="1"/>
          <p:nvPr/>
        </p:nvSpPr>
        <p:spPr>
          <a:xfrm>
            <a:off x="838200" y="1847851"/>
            <a:ext cx="10515600" cy="4351338"/>
          </a:xfrm>
          <a:prstGeom prst="rect">
            <a:avLst/>
          </a:prstGeom>
        </p:spPr>
        <p:txBody>
          <a:bodyPr vert="horz" lIns="91440" tIns="45720" rIns="91440" bIns="45720" rtlCol="0">
            <a:normAutofit/>
          </a:bodyPr>
          <a:lstStyle/>
          <a:p>
            <a:pPr>
              <a:lnSpc>
                <a:spcPct val="90000"/>
              </a:lnSpc>
              <a:spcBef>
                <a:spcPts val="1000"/>
              </a:spcBef>
            </a:pPr>
            <a:r>
              <a:rPr lang="en-US" sz="2800" dirty="0"/>
              <a:t>Presentar el proyecto de implementación de alumbrado público autónomo para  parques y zonas verdes del Departamento de Córdoba, resaltando su impacto en la reducción de costos energéticos, la mejora de la calidad de vida de las comunidades rurales y su contribución directa al desarrollo sostenible, mediante una solución innovadora, autosuficiente y alineada con la normativa nacional e internacional vigente.</a:t>
            </a:r>
          </a:p>
        </p:txBody>
      </p:sp>
    </p:spTree>
    <p:extLst>
      <p:ext uri="{BB962C8B-B14F-4D97-AF65-F5344CB8AC3E}">
        <p14:creationId xmlns:p14="http://schemas.microsoft.com/office/powerpoint/2010/main" val="769258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777C484-CFD9-AAC7-E8A1-F858F1E116FC}"/>
              </a:ext>
            </a:extLst>
          </p:cNvPr>
          <p:cNvSpPr txBox="1"/>
          <p:nvPr/>
        </p:nvSpPr>
        <p:spPr>
          <a:xfrm>
            <a:off x="765234" y="424418"/>
            <a:ext cx="7167985"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US" sz="44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INTRODUCCIÓN</a:t>
            </a:r>
            <a:r>
              <a:rPr lang="es-US" sz="6000" dirty="0">
                <a:solidFill>
                  <a:srgbClr val="FF0000"/>
                </a:solidFill>
                <a:ea typeface="+mn-lt"/>
                <a:cs typeface="+mn-lt"/>
              </a:rPr>
              <a:t> </a:t>
            </a:r>
            <a:endParaRPr lang="es-ES" sz="2800" dirty="0">
              <a:ea typeface="+mn-lt"/>
              <a:cs typeface="+mn-lt"/>
            </a:endParaRPr>
          </a:p>
          <a:p>
            <a:pPr algn="just"/>
            <a:endParaRPr lang="es-ES" sz="2000" dirty="0">
              <a:solidFill>
                <a:srgbClr val="FF0000"/>
              </a:solidFill>
              <a:ea typeface="+mn-lt"/>
              <a:cs typeface="+mn-lt"/>
            </a:endParaRPr>
          </a:p>
          <a:p>
            <a:pPr algn="just"/>
            <a:endParaRPr lang="es-ES" sz="2000" dirty="0">
              <a:ea typeface="+mn-lt"/>
              <a:cs typeface="+mn-lt"/>
            </a:endParaRPr>
          </a:p>
          <a:p>
            <a:pPr algn="just"/>
            <a:endParaRPr lang="es-ES" sz="2000" dirty="0">
              <a:ea typeface="Calibri"/>
              <a:cs typeface="Calibri"/>
            </a:endParaRPr>
          </a:p>
          <a:p>
            <a:endParaRPr lang="es-ES" sz="2000" dirty="0">
              <a:ea typeface="+mn-lt"/>
              <a:cs typeface="+mn-lt"/>
            </a:endParaRPr>
          </a:p>
          <a:p>
            <a:endParaRPr lang="es-ES" sz="2000" dirty="0">
              <a:ea typeface="Calibri"/>
              <a:cs typeface="Calibri"/>
            </a:endParaRPr>
          </a:p>
          <a:p>
            <a:endParaRPr lang="es-ES" sz="2400" dirty="0">
              <a:ea typeface="Calibri"/>
              <a:cs typeface="Calibri"/>
            </a:endParaRPr>
          </a:p>
          <a:p>
            <a:pPr marL="285750" indent="-285750">
              <a:buFont typeface="Arial"/>
              <a:buChar char="•"/>
            </a:pPr>
            <a:endParaRPr lang="es-ES" b="1" dirty="0">
              <a:ea typeface="Calibri"/>
              <a:cs typeface="Calibri"/>
            </a:endParaRPr>
          </a:p>
          <a:p>
            <a:endParaRPr lang="es-ES" b="1" dirty="0">
              <a:ea typeface="Calibri"/>
              <a:cs typeface="Calibri"/>
            </a:endParaRPr>
          </a:p>
        </p:txBody>
      </p:sp>
      <p:sp>
        <p:nvSpPr>
          <p:cNvPr id="2" name="CuadroTexto 1">
            <a:extLst>
              <a:ext uri="{FF2B5EF4-FFF2-40B4-BE49-F238E27FC236}">
                <a16:creationId xmlns:a16="http://schemas.microsoft.com/office/drawing/2014/main" id="{6E54843D-2C29-EB13-E9D7-AC230A12E0B4}"/>
              </a:ext>
            </a:extLst>
          </p:cNvPr>
          <p:cNvSpPr txBox="1"/>
          <p:nvPr/>
        </p:nvSpPr>
        <p:spPr>
          <a:xfrm>
            <a:off x="5221472" y="2731681"/>
            <a:ext cx="1828800" cy="1828800"/>
          </a:xfrm>
          <a:prstGeom prst="rect">
            <a:avLst/>
          </a:prstGeom>
          <a:noFill/>
        </p:spPr>
        <p:txBody>
          <a:bodyPr wrap="square" rtlCol="0">
            <a:spAutoFit/>
          </a:bodyPr>
          <a:lstStyle/>
          <a:p>
            <a:pPr algn="l"/>
            <a:endParaRPr lang="es-US" dirty="0"/>
          </a:p>
        </p:txBody>
      </p:sp>
      <p:sp>
        <p:nvSpPr>
          <p:cNvPr id="5" name="CuadroTexto 4">
            <a:extLst>
              <a:ext uri="{FF2B5EF4-FFF2-40B4-BE49-F238E27FC236}">
                <a16:creationId xmlns:a16="http://schemas.microsoft.com/office/drawing/2014/main" id="{EF3CDD24-CA97-4D8D-93E1-191CF534BCD0}"/>
              </a:ext>
            </a:extLst>
          </p:cNvPr>
          <p:cNvSpPr txBox="1"/>
          <p:nvPr/>
        </p:nvSpPr>
        <p:spPr>
          <a:xfrm>
            <a:off x="719458" y="1455469"/>
            <a:ext cx="5245212" cy="3785652"/>
          </a:xfrm>
          <a:prstGeom prst="rect">
            <a:avLst/>
          </a:prstGeom>
          <a:noFill/>
        </p:spPr>
        <p:txBody>
          <a:bodyPr wrap="square" rtlCol="0">
            <a:spAutoFit/>
          </a:bodyPr>
          <a:lstStyle/>
          <a:p>
            <a:r>
              <a:rPr lang="es-ES" sz="2400" dirty="0"/>
              <a:t>La implementación de sistemas de alumbrado público autónomo con energía solar representa un avance significativo en la iluminación. Este tipo  proyecto no solo mejora la visibilidad en espacios públicos, sino que también promueve el uso de energías renovables, reduciendo la dependencia de fuentes de energía tradicionales y fomentando la sostenibilidad ambiental.</a:t>
            </a:r>
            <a:endParaRPr lang="es-US" sz="2400" dirty="0"/>
          </a:p>
        </p:txBody>
      </p:sp>
      <p:pic>
        <p:nvPicPr>
          <p:cNvPr id="1026" name="Picture 2" descr="Uganda: mejorar sus vidas con iluminación solar - Sunna Design">
            <a:extLst>
              <a:ext uri="{FF2B5EF4-FFF2-40B4-BE49-F238E27FC236}">
                <a16:creationId xmlns:a16="http://schemas.microsoft.com/office/drawing/2014/main" id="{4A53265F-311F-41D0-467F-6CEE6F816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332" y="0"/>
            <a:ext cx="5964668"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233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C15CEE00-CC34-C508-B03D-63BBB0F05FA6}"/>
              </a:ext>
            </a:extLst>
          </p:cNvPr>
          <p:cNvSpPr/>
          <p:nvPr/>
        </p:nvSpPr>
        <p:spPr>
          <a:xfrm>
            <a:off x="8358705" y="1142225"/>
            <a:ext cx="3588703" cy="5163517"/>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2BF6057C-D78B-731E-2257-3E852FA952A7}"/>
              </a:ext>
            </a:extLst>
          </p:cNvPr>
          <p:cNvSpPr/>
          <p:nvPr/>
        </p:nvSpPr>
        <p:spPr>
          <a:xfrm>
            <a:off x="4235774" y="1142226"/>
            <a:ext cx="3588703" cy="5139113"/>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ABD25A6A-DE76-4DC5-7268-86AC4C542901}"/>
              </a:ext>
            </a:extLst>
          </p:cNvPr>
          <p:cNvSpPr/>
          <p:nvPr/>
        </p:nvSpPr>
        <p:spPr>
          <a:xfrm>
            <a:off x="385992" y="1142226"/>
            <a:ext cx="3319856" cy="5163517"/>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Ecografía renal:</a:t>
            </a:r>
            <a:endParaRPr lang="es-ES" dirty="0"/>
          </a:p>
        </p:txBody>
      </p:sp>
      <p:sp>
        <p:nvSpPr>
          <p:cNvPr id="2" name="CuadroTexto 1">
            <a:extLst>
              <a:ext uri="{FF2B5EF4-FFF2-40B4-BE49-F238E27FC236}">
                <a16:creationId xmlns:a16="http://schemas.microsoft.com/office/drawing/2014/main" id="{34CCE4B7-AC1B-1812-07E6-96F1B3500D04}"/>
              </a:ext>
            </a:extLst>
          </p:cNvPr>
          <p:cNvSpPr txBox="1"/>
          <p:nvPr/>
        </p:nvSpPr>
        <p:spPr>
          <a:xfrm>
            <a:off x="457429" y="3479908"/>
            <a:ext cx="3263411"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La  energía solar proporciona una fuente inagotable, lo que garantiza su disponibilidad a largo plazo para proyectos de alumbrado público. Esto ayuda a reducir la dependencia de fuentes de energía no renovables, promoviendo una transición hacia energías más limpias.</a:t>
            </a:r>
          </a:p>
          <a:p>
            <a:endParaRPr lang="es-ES" sz="2400" dirty="0"/>
          </a:p>
        </p:txBody>
      </p:sp>
      <p:sp>
        <p:nvSpPr>
          <p:cNvPr id="6" name="CuadroTexto 5">
            <a:extLst>
              <a:ext uri="{FF2B5EF4-FFF2-40B4-BE49-F238E27FC236}">
                <a16:creationId xmlns:a16="http://schemas.microsoft.com/office/drawing/2014/main" id="{70B11F5F-BAD1-5B4E-1B40-329838F97A37}"/>
              </a:ext>
            </a:extLst>
          </p:cNvPr>
          <p:cNvSpPr txBox="1"/>
          <p:nvPr/>
        </p:nvSpPr>
        <p:spPr>
          <a:xfrm>
            <a:off x="4414216" y="3536634"/>
            <a:ext cx="3319856"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El uso de energía solar en el alumbrado público contribuye a la reducción de costos operativos, ya que minimiza la necesidad de electricidad de la red, lo que se traduce en un ahorro significativo a lo largo del tiempo.</a:t>
            </a:r>
            <a:endParaRPr lang="es-US" dirty="0"/>
          </a:p>
          <a:p>
            <a:endParaRPr lang="en-US" sz="2400" dirty="0"/>
          </a:p>
        </p:txBody>
      </p:sp>
      <p:sp>
        <p:nvSpPr>
          <p:cNvPr id="7" name="CuadroTexto 6">
            <a:extLst>
              <a:ext uri="{FF2B5EF4-FFF2-40B4-BE49-F238E27FC236}">
                <a16:creationId xmlns:a16="http://schemas.microsoft.com/office/drawing/2014/main" id="{76454CD3-CBAE-56C8-4203-BCBE6153EFB1}"/>
              </a:ext>
            </a:extLst>
          </p:cNvPr>
          <p:cNvSpPr txBox="1"/>
          <p:nvPr/>
        </p:nvSpPr>
        <p:spPr>
          <a:xfrm>
            <a:off x="4492961" y="1174781"/>
            <a:ext cx="300283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sz="24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Reducción de Costos Operativos</a:t>
            </a:r>
          </a:p>
          <a:p>
            <a:endParaRPr lang="es-ES" sz="2400" dirty="0">
              <a:solidFill>
                <a:srgbClr val="000000"/>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0" name="CuadroTexto 9">
            <a:extLst>
              <a:ext uri="{FF2B5EF4-FFF2-40B4-BE49-F238E27FC236}">
                <a16:creationId xmlns:a16="http://schemas.microsoft.com/office/drawing/2014/main" id="{ED353179-AA91-74A9-7C93-439AC0DFC655}"/>
              </a:ext>
            </a:extLst>
          </p:cNvPr>
          <p:cNvSpPr txBox="1"/>
          <p:nvPr/>
        </p:nvSpPr>
        <p:spPr>
          <a:xfrm>
            <a:off x="8517658" y="3564436"/>
            <a:ext cx="327079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La implementación de sistemas de alumbrado público con energía solar contribuye directamente a la sostenibilidad ambiental al disminuir las emisiones de gases de efecto invernadero y promover el uso de tecnologías limpias.</a:t>
            </a:r>
            <a:endParaRPr lang="es-US" dirty="0"/>
          </a:p>
          <a:p>
            <a:endParaRPr lang="en-US" sz="2400" dirty="0"/>
          </a:p>
        </p:txBody>
      </p:sp>
      <p:sp>
        <p:nvSpPr>
          <p:cNvPr id="13" name="CuadroTexto 12">
            <a:extLst>
              <a:ext uri="{FF2B5EF4-FFF2-40B4-BE49-F238E27FC236}">
                <a16:creationId xmlns:a16="http://schemas.microsoft.com/office/drawing/2014/main" id="{D2D722E0-74C1-9249-3861-18007CA01F6C}"/>
              </a:ext>
            </a:extLst>
          </p:cNvPr>
          <p:cNvSpPr txBox="1"/>
          <p:nvPr/>
        </p:nvSpPr>
        <p:spPr>
          <a:xfrm>
            <a:off x="8812004" y="1159897"/>
            <a:ext cx="260944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US" sz="24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Sostenibilidad Ambiental</a:t>
            </a:r>
          </a:p>
          <a:p>
            <a:r>
              <a:rPr lang="en-US" sz="2400" dirty="0">
                <a:solidFill>
                  <a:srgbClr val="FF0000"/>
                </a:solidFill>
              </a:rPr>
              <a:t> </a:t>
            </a:r>
            <a:endParaRPr lang="es-ES" sz="2400" dirty="0">
              <a:solidFill>
                <a:srgbClr val="FF0000"/>
              </a:solidFill>
            </a:endParaRPr>
          </a:p>
        </p:txBody>
      </p:sp>
      <p:sp>
        <p:nvSpPr>
          <p:cNvPr id="18" name="CuadroTexto 17">
            <a:extLst>
              <a:ext uri="{FF2B5EF4-FFF2-40B4-BE49-F238E27FC236}">
                <a16:creationId xmlns:a16="http://schemas.microsoft.com/office/drawing/2014/main" id="{7927EB4F-8774-8DB5-7CD4-FB3C42ED7A46}"/>
              </a:ext>
            </a:extLst>
          </p:cNvPr>
          <p:cNvSpPr txBox="1"/>
          <p:nvPr/>
        </p:nvSpPr>
        <p:spPr>
          <a:xfrm>
            <a:off x="603124" y="1241565"/>
            <a:ext cx="2743552" cy="757130"/>
          </a:xfrm>
          <a:prstGeom prst="rect">
            <a:avLst/>
          </a:prstGeom>
          <a:noFill/>
        </p:spPr>
        <p:txBody>
          <a:bodyPr wrap="square">
            <a:spAutoFit/>
          </a:bodyPr>
          <a:lstStyle/>
          <a:p>
            <a:pPr algn="ctr">
              <a:lnSpc>
                <a:spcPct val="90000"/>
              </a:lnSpc>
              <a:spcBef>
                <a:spcPct val="0"/>
              </a:spcBef>
              <a:spcAft>
                <a:spcPts val="600"/>
              </a:spcAft>
            </a:pPr>
            <a:r>
              <a:rPr lang="en-US" sz="24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Importancia de la Energía Solar</a:t>
            </a:r>
          </a:p>
        </p:txBody>
      </p:sp>
      <p:pic>
        <p:nvPicPr>
          <p:cNvPr id="2050" name="Picture 2" descr="La energía solar, un recurso inagotable y limpio.">
            <a:extLst>
              <a:ext uri="{FF2B5EF4-FFF2-40B4-BE49-F238E27FC236}">
                <a16:creationId xmlns:a16="http://schemas.microsoft.com/office/drawing/2014/main" id="{3E78D6F3-76D6-AA72-896F-E6B7316078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5434" y="1928814"/>
            <a:ext cx="2743553" cy="1551094"/>
          </a:xfrm>
          <a:prstGeom prst="rect">
            <a:avLst/>
          </a:prstGeom>
          <a:solidFill>
            <a:srgbClr val="FFFFFF"/>
          </a:solidFill>
        </p:spPr>
      </p:pic>
      <p:pic>
        <p:nvPicPr>
          <p:cNvPr id="3074" name="Picture 2" descr="Control y reducción de costos sostenibles | Blog GERENS">
            <a:extLst>
              <a:ext uri="{FF2B5EF4-FFF2-40B4-BE49-F238E27FC236}">
                <a16:creationId xmlns:a16="http://schemas.microsoft.com/office/drawing/2014/main" id="{10EACFA0-15C3-78B3-0E94-33FA153C7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961" y="1928814"/>
            <a:ext cx="3002839" cy="155109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Qué es la sostenibilidad? |Blog Ecólatras">
            <a:extLst>
              <a:ext uri="{FF2B5EF4-FFF2-40B4-BE49-F238E27FC236}">
                <a16:creationId xmlns:a16="http://schemas.microsoft.com/office/drawing/2014/main" id="{F8FA105C-C984-619B-8A14-923A23DCE7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895" y="1928814"/>
            <a:ext cx="3072657" cy="160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876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4ACC8491-4375-850E-1682-D075C869E012}"/>
              </a:ext>
            </a:extLst>
          </p:cNvPr>
          <p:cNvSpPr txBox="1"/>
          <p:nvPr/>
        </p:nvSpPr>
        <p:spPr>
          <a:xfrm>
            <a:off x="838200" y="500062"/>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OBJETIVO DE LA GUÍA</a:t>
            </a:r>
          </a:p>
        </p:txBody>
      </p:sp>
      <p:sp>
        <p:nvSpPr>
          <p:cNvPr id="21" name="CuadroTexto 20">
            <a:extLst>
              <a:ext uri="{FF2B5EF4-FFF2-40B4-BE49-F238E27FC236}">
                <a16:creationId xmlns:a16="http://schemas.microsoft.com/office/drawing/2014/main" id="{4B8EC32C-1031-36F0-6254-1CC9638BDD37}"/>
              </a:ext>
            </a:extLst>
          </p:cNvPr>
          <p:cNvSpPr txBox="1"/>
          <p:nvPr/>
        </p:nvSpPr>
        <p:spPr>
          <a:xfrm>
            <a:off x="838200" y="1825625"/>
            <a:ext cx="10515600" cy="4351338"/>
          </a:xfrm>
          <a:prstGeom prst="rect">
            <a:avLst/>
          </a:prstGeom>
        </p:spPr>
        <p:txBody>
          <a:bodyPr vert="horz" lIns="91440" tIns="45720" rIns="91440" bIns="45720" rtlCol="0">
            <a:normAutofit/>
          </a:bodyPr>
          <a:lstStyle/>
          <a:p>
            <a:pPr>
              <a:lnSpc>
                <a:spcPct val="90000"/>
              </a:lnSpc>
              <a:spcBef>
                <a:spcPts val="1000"/>
              </a:spcBef>
            </a:pPr>
            <a:r>
              <a:rPr lang="en-US" sz="2800" dirty="0" err="1"/>
              <a:t>Equipar</a:t>
            </a:r>
            <a:r>
              <a:rPr lang="en-US" sz="2800" dirty="0"/>
              <a:t> a los nuevos ingenieros con el conocimiento necesario para llevar a cabo proyectos de alumbrado público autónomo en el departamento de Córdoba. Se abordarán aspectos clave como la selección de tecnologías adecuadas, gestión de documentación, normativas pertinentes y consideraciones ambientales y sociales, asegurando así una implementación eficiente y sostenible.</a:t>
            </a:r>
          </a:p>
          <a:p>
            <a:pPr marL="228600" indent="-228600">
              <a:lnSpc>
                <a:spcPct val="90000"/>
              </a:lnSpc>
              <a:spcBef>
                <a:spcPts val="1000"/>
              </a:spcBef>
              <a:buFont typeface="Arial" panose="020B0604020202020204" pitchFamily="34" charset="0"/>
              <a:buChar char="•"/>
            </a:pPr>
            <a:endParaRPr lang="en-US" sz="2800" dirty="0"/>
          </a:p>
        </p:txBody>
      </p:sp>
    </p:spTree>
    <p:extLst>
      <p:ext uri="{BB962C8B-B14F-4D97-AF65-F5344CB8AC3E}">
        <p14:creationId xmlns:p14="http://schemas.microsoft.com/office/powerpoint/2010/main" val="3740897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ADAFCE93-3E23-8D50-2301-EB35B8A242DE}"/>
              </a:ext>
            </a:extLst>
          </p:cNvPr>
          <p:cNvSpPr/>
          <p:nvPr/>
        </p:nvSpPr>
        <p:spPr>
          <a:xfrm>
            <a:off x="7938757" y="1590807"/>
            <a:ext cx="3570691" cy="4793273"/>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B0ED19D7-5A3D-2EF9-6CD3-2802E39C583F}"/>
              </a:ext>
            </a:extLst>
          </p:cNvPr>
          <p:cNvSpPr/>
          <p:nvPr/>
        </p:nvSpPr>
        <p:spPr>
          <a:xfrm>
            <a:off x="4369812" y="1590807"/>
            <a:ext cx="3446346" cy="4793273"/>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CuadroTexto 1">
            <a:extLst>
              <a:ext uri="{FF2B5EF4-FFF2-40B4-BE49-F238E27FC236}">
                <a16:creationId xmlns:a16="http://schemas.microsoft.com/office/drawing/2014/main" id="{C8E6A93F-B713-DE98-73C6-C1D3F86B4386}"/>
              </a:ext>
            </a:extLst>
          </p:cNvPr>
          <p:cNvSpPr txBox="1"/>
          <p:nvPr/>
        </p:nvSpPr>
        <p:spPr>
          <a:xfrm>
            <a:off x="4552960" y="4316575"/>
            <a:ext cx="314800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Identificar las necesidades específicas de iluminación ayudará a diseñar un sistema que cumpla con los requisitos de visibilidad y seguridad.</a:t>
            </a:r>
            <a:endParaRPr lang="en-US" dirty="0"/>
          </a:p>
        </p:txBody>
      </p:sp>
      <p:sp>
        <p:nvSpPr>
          <p:cNvPr id="3" name="CuadroTexto 2">
            <a:extLst>
              <a:ext uri="{FF2B5EF4-FFF2-40B4-BE49-F238E27FC236}">
                <a16:creationId xmlns:a16="http://schemas.microsoft.com/office/drawing/2014/main" id="{702A950E-F480-AF1D-5B0A-8D0CD95EC798}"/>
              </a:ext>
            </a:extLst>
          </p:cNvPr>
          <p:cNvSpPr txBox="1"/>
          <p:nvPr/>
        </p:nvSpPr>
        <p:spPr>
          <a:xfrm>
            <a:off x="4515815" y="1567842"/>
            <a:ext cx="318514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NECESIDADES DE ILUMINACIÓN</a:t>
            </a:r>
          </a:p>
        </p:txBody>
      </p:sp>
      <p:sp>
        <p:nvSpPr>
          <p:cNvPr id="6" name="CuadroTexto 5">
            <a:extLst>
              <a:ext uri="{FF2B5EF4-FFF2-40B4-BE49-F238E27FC236}">
                <a16:creationId xmlns:a16="http://schemas.microsoft.com/office/drawing/2014/main" id="{7A29D0F3-AEF6-3604-26C9-701B3D9453FE}"/>
              </a:ext>
            </a:extLst>
          </p:cNvPr>
          <p:cNvSpPr txBox="1"/>
          <p:nvPr/>
        </p:nvSpPr>
        <p:spPr>
          <a:xfrm>
            <a:off x="8060250" y="4251530"/>
            <a:ext cx="337191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Realizar un análisis de costos y beneficios permitirá asegurar que el proyecto sea sostenible a largo plazo, considerando la inversión inicial y los ahorros operativos.</a:t>
            </a:r>
            <a:endParaRPr lang="en-US" dirty="0"/>
          </a:p>
        </p:txBody>
      </p:sp>
      <p:sp>
        <p:nvSpPr>
          <p:cNvPr id="7" name="CuadroTexto 6">
            <a:extLst>
              <a:ext uri="{FF2B5EF4-FFF2-40B4-BE49-F238E27FC236}">
                <a16:creationId xmlns:a16="http://schemas.microsoft.com/office/drawing/2014/main" id="{F0B77C5E-D085-AF01-7747-ABEF08644A9C}"/>
              </a:ext>
            </a:extLst>
          </p:cNvPr>
          <p:cNvSpPr txBox="1"/>
          <p:nvPr/>
        </p:nvSpPr>
        <p:spPr>
          <a:xfrm>
            <a:off x="7893438" y="1590807"/>
            <a:ext cx="353873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VIABILIDAD TÉCNICA Y ECONÓMICA</a:t>
            </a:r>
          </a:p>
        </p:txBody>
      </p:sp>
      <p:sp>
        <p:nvSpPr>
          <p:cNvPr id="11" name="Rectángulo 10">
            <a:extLst>
              <a:ext uri="{FF2B5EF4-FFF2-40B4-BE49-F238E27FC236}">
                <a16:creationId xmlns:a16="http://schemas.microsoft.com/office/drawing/2014/main" id="{1EA020FD-01C6-D9BA-AEC3-1C089391A75C}"/>
              </a:ext>
            </a:extLst>
          </p:cNvPr>
          <p:cNvSpPr/>
          <p:nvPr/>
        </p:nvSpPr>
        <p:spPr>
          <a:xfrm>
            <a:off x="491230" y="1536792"/>
            <a:ext cx="3634490" cy="4847288"/>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err="1"/>
              <a:t>Ub</a:t>
            </a:r>
            <a:endParaRPr lang="es-ES" dirty="0"/>
          </a:p>
          <a:p>
            <a:pPr algn="ctr"/>
            <a:endParaRPr lang="es-ES" dirty="0"/>
          </a:p>
          <a:p>
            <a:pPr algn="ctr"/>
            <a:endParaRPr lang="es-ES" dirty="0"/>
          </a:p>
          <a:p>
            <a:pPr algn="ctr"/>
            <a:r>
              <a:rPr lang="es-ES" dirty="0" err="1"/>
              <a:t>icación</a:t>
            </a:r>
            <a:r>
              <a:rPr lang="es-ES" dirty="0"/>
              <a:t> del Proyecto</a:t>
            </a:r>
          </a:p>
        </p:txBody>
      </p:sp>
      <p:sp>
        <p:nvSpPr>
          <p:cNvPr id="21" name="CuadroTexto 20"/>
          <p:cNvSpPr txBox="1"/>
          <p:nvPr/>
        </p:nvSpPr>
        <p:spPr>
          <a:xfrm>
            <a:off x="121651" y="211742"/>
            <a:ext cx="11942668" cy="1323439"/>
          </a:xfrm>
          <a:prstGeom prst="rect">
            <a:avLst/>
          </a:prstGeom>
          <a:noFill/>
        </p:spPr>
        <p:txBody>
          <a:bodyPr wrap="square" rtlCol="0">
            <a:spAutoFit/>
          </a:bodyPr>
          <a:lstStyle/>
          <a:p>
            <a:pPr algn="ctr"/>
            <a:r>
              <a:rPr lang="es-ES" sz="4000" b="1" dirty="0">
                <a:solidFill>
                  <a:srgbClr val="FF0000"/>
                </a:solidFill>
                <a:latin typeface="ADLaM Display" panose="02010000000000000000"/>
              </a:rPr>
              <a:t>CONSIDERACIONES INICIALES PARA NUEVOS INGENIEROS</a:t>
            </a:r>
            <a:endParaRPr lang="en-US" sz="4000" b="1" dirty="0">
              <a:solidFill>
                <a:srgbClr val="FF0000"/>
              </a:solidFill>
              <a:latin typeface="ADLaM Display" panose="02010000000000000000"/>
            </a:endParaRPr>
          </a:p>
        </p:txBody>
      </p:sp>
      <p:sp>
        <p:nvSpPr>
          <p:cNvPr id="8" name="CuadroTexto 7">
            <a:extLst>
              <a:ext uri="{FF2B5EF4-FFF2-40B4-BE49-F238E27FC236}">
                <a16:creationId xmlns:a16="http://schemas.microsoft.com/office/drawing/2014/main" id="{B88500CF-1D24-545E-EC05-BA6D7F7DB204}"/>
              </a:ext>
            </a:extLst>
          </p:cNvPr>
          <p:cNvSpPr txBox="1"/>
          <p:nvPr/>
        </p:nvSpPr>
        <p:spPr>
          <a:xfrm>
            <a:off x="647271" y="3866901"/>
            <a:ext cx="333391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p>
          <a:p>
            <a:r>
              <a:rPr lang="es-ES" dirty="0"/>
              <a:t>Evaluar el entorno y el tipo de áreas que requieren iluminación es crucial para determinar dónde se deben instalar las luminarias.</a:t>
            </a:r>
            <a:endParaRPr lang="en-US" dirty="0"/>
          </a:p>
        </p:txBody>
      </p:sp>
      <p:pic>
        <p:nvPicPr>
          <p:cNvPr id="14" name="Picture 2" descr="LOCALIZACION DE UN PROYECTO | Mind Map">
            <a:extLst>
              <a:ext uri="{FF2B5EF4-FFF2-40B4-BE49-F238E27FC236}">
                <a16:creationId xmlns:a16="http://schemas.microsoft.com/office/drawing/2014/main" id="{26FF5283-B840-8381-C442-E2E074650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52" y="2278950"/>
            <a:ext cx="3221357" cy="193899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Violencia en Colombia, viruela del mono, desesperanza entre palestinos… Las  noticias del martes | Noticias ONU">
            <a:extLst>
              <a:ext uri="{FF2B5EF4-FFF2-40B4-BE49-F238E27FC236}">
                <a16:creationId xmlns:a16="http://schemas.microsoft.com/office/drawing/2014/main" id="{3F688EA1-7E7C-999B-2311-B31AB65E80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972" y="2275728"/>
            <a:ext cx="3110990" cy="1975802"/>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9C2DE27B-BAE7-00AE-E3F5-38D56D14D360}"/>
              </a:ext>
            </a:extLst>
          </p:cNvPr>
          <p:cNvSpPr txBox="1"/>
          <p:nvPr/>
        </p:nvSpPr>
        <p:spPr>
          <a:xfrm>
            <a:off x="421804" y="1567842"/>
            <a:ext cx="382540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UBICACIÓN DEL</a:t>
            </a:r>
          </a:p>
          <a:p>
            <a:pPr algn="ctr"/>
            <a:r>
              <a:rPr lang="en-US" sz="20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 PROYECTO</a:t>
            </a:r>
          </a:p>
        </p:txBody>
      </p:sp>
      <p:pic>
        <p:nvPicPr>
          <p:cNvPr id="5128" name="Picture 8" descr="Análisis de viabilidad económica - BSDI">
            <a:extLst>
              <a:ext uri="{FF2B5EF4-FFF2-40B4-BE49-F238E27FC236}">
                <a16:creationId xmlns:a16="http://schemas.microsoft.com/office/drawing/2014/main" id="{83947338-3F15-4E87-7FFA-06802EE0D0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7296" y="2258321"/>
            <a:ext cx="2593612" cy="197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867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08DD179-3649-B3DE-5102-770CF2B99EE6}"/>
              </a:ext>
            </a:extLst>
          </p:cNvPr>
          <p:cNvSpPr/>
          <p:nvPr/>
        </p:nvSpPr>
        <p:spPr>
          <a:xfrm>
            <a:off x="1279068" y="697895"/>
            <a:ext cx="4432529" cy="5501989"/>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renal:</a:t>
            </a:r>
            <a:endParaRPr lang="es-ES" dirty="0"/>
          </a:p>
        </p:txBody>
      </p:sp>
      <p:sp>
        <p:nvSpPr>
          <p:cNvPr id="6" name="CuadroTexto 5">
            <a:extLst>
              <a:ext uri="{FF2B5EF4-FFF2-40B4-BE49-F238E27FC236}">
                <a16:creationId xmlns:a16="http://schemas.microsoft.com/office/drawing/2014/main" id="{65C655BA-6D0C-F613-5B19-E9571AD13B55}"/>
              </a:ext>
            </a:extLst>
          </p:cNvPr>
          <p:cNvSpPr txBox="1"/>
          <p:nvPr/>
        </p:nvSpPr>
        <p:spPr>
          <a:xfrm>
            <a:off x="1467726" y="3530060"/>
            <a:ext cx="4055210" cy="2585323"/>
          </a:xfrm>
          <a:prstGeom prst="rect">
            <a:avLst/>
          </a:prstGeom>
          <a:noFill/>
        </p:spPr>
        <p:txBody>
          <a:bodyPr wrap="square" rtlCol="0">
            <a:spAutoFit/>
          </a:bodyPr>
          <a:lstStyle/>
          <a:p>
            <a:r>
              <a:rPr lang="es-ES" dirty="0"/>
              <a:t>La correcta gestión de documentos es vital para la implementación de proyectos de alumbrado público autónomo. Esto incluye obtener todos los permisos necesarios, realizar estudios de impacto ambiental que evalúen los efectos del proyecto y cumplir con las normativas locales que regulan este tipo de instalaciones.</a:t>
            </a:r>
            <a:endParaRPr lang="es-US" dirty="0"/>
          </a:p>
        </p:txBody>
      </p:sp>
      <p:sp>
        <p:nvSpPr>
          <p:cNvPr id="12" name="Rectángulo 11">
            <a:extLst>
              <a:ext uri="{FF2B5EF4-FFF2-40B4-BE49-F238E27FC236}">
                <a16:creationId xmlns:a16="http://schemas.microsoft.com/office/drawing/2014/main" id="{413BE74E-58EF-EEF4-585D-8BD3F9B23A2B}"/>
              </a:ext>
            </a:extLst>
          </p:cNvPr>
          <p:cNvSpPr/>
          <p:nvPr/>
        </p:nvSpPr>
        <p:spPr>
          <a:xfrm>
            <a:off x="6313441" y="697895"/>
            <a:ext cx="4432529" cy="550199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renal:</a:t>
            </a:r>
            <a:endParaRPr lang="es-ES" dirty="0"/>
          </a:p>
        </p:txBody>
      </p:sp>
      <p:sp>
        <p:nvSpPr>
          <p:cNvPr id="15" name="CuadroTexto 14">
            <a:extLst>
              <a:ext uri="{FF2B5EF4-FFF2-40B4-BE49-F238E27FC236}">
                <a16:creationId xmlns:a16="http://schemas.microsoft.com/office/drawing/2014/main" id="{52E7C578-43D3-CE09-442C-AA1A558217A7}"/>
              </a:ext>
            </a:extLst>
          </p:cNvPr>
          <p:cNvSpPr txBox="1"/>
          <p:nvPr/>
        </p:nvSpPr>
        <p:spPr>
          <a:xfrm>
            <a:off x="6513873" y="3694297"/>
            <a:ext cx="4031666" cy="2308324"/>
          </a:xfrm>
          <a:prstGeom prst="rect">
            <a:avLst/>
          </a:prstGeom>
          <a:noFill/>
        </p:spPr>
        <p:txBody>
          <a:bodyPr wrap="square" rtlCol="0">
            <a:spAutoFit/>
          </a:bodyPr>
          <a:lstStyle/>
          <a:p>
            <a:r>
              <a:rPr lang="es-ES" dirty="0"/>
              <a:t>El incumplimiento en la gestión documental puede llevar a retrasos en la ejecución del proyecto, sanciones legales o incluso la anulación de este. Por lo tanto, es esencial mantener un registro claro y actualizado de todos los documentos requeridos durante cada fase del proyecto.</a:t>
            </a:r>
            <a:endParaRPr lang="es-US" dirty="0"/>
          </a:p>
        </p:txBody>
      </p:sp>
      <p:sp>
        <p:nvSpPr>
          <p:cNvPr id="22" name="CuadroTexto 21">
            <a:extLst>
              <a:ext uri="{FF2B5EF4-FFF2-40B4-BE49-F238E27FC236}">
                <a16:creationId xmlns:a16="http://schemas.microsoft.com/office/drawing/2014/main" id="{EE35D764-275D-F920-23CF-9AA2978B14B4}"/>
              </a:ext>
            </a:extLst>
          </p:cNvPr>
          <p:cNvSpPr txBox="1"/>
          <p:nvPr/>
        </p:nvSpPr>
        <p:spPr>
          <a:xfrm>
            <a:off x="1539794" y="971161"/>
            <a:ext cx="4640701" cy="400110"/>
          </a:xfrm>
          <a:prstGeom prst="rect">
            <a:avLst/>
          </a:prstGeom>
          <a:noFill/>
        </p:spPr>
        <p:txBody>
          <a:bodyPr wrap="square" rtlCol="0">
            <a:spAutoFit/>
          </a:bodyPr>
          <a:lstStyle/>
          <a:p>
            <a:r>
              <a:rPr lang="es-US" sz="20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DOCUMENTACIÓN NECESARIA</a:t>
            </a:r>
          </a:p>
        </p:txBody>
      </p:sp>
      <p:sp>
        <p:nvSpPr>
          <p:cNvPr id="23" name="CuadroTexto 22">
            <a:extLst>
              <a:ext uri="{FF2B5EF4-FFF2-40B4-BE49-F238E27FC236}">
                <a16:creationId xmlns:a16="http://schemas.microsoft.com/office/drawing/2014/main" id="{1ED66530-3AD3-731D-52E2-AA40EE9EEE66}"/>
              </a:ext>
            </a:extLst>
          </p:cNvPr>
          <p:cNvSpPr txBox="1"/>
          <p:nvPr/>
        </p:nvSpPr>
        <p:spPr>
          <a:xfrm>
            <a:off x="6513873" y="877540"/>
            <a:ext cx="3860216" cy="707886"/>
          </a:xfrm>
          <a:prstGeom prst="rect">
            <a:avLst/>
          </a:prstGeom>
          <a:noFill/>
        </p:spPr>
        <p:txBody>
          <a:bodyPr wrap="square" rtlCol="0">
            <a:spAutoFit/>
          </a:bodyPr>
          <a:lstStyle/>
          <a:p>
            <a:pPr algn="ctr"/>
            <a:r>
              <a:rPr lang="es-ES" sz="20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CONSECUENCIAS DE UNA MALA GESTIÓN</a:t>
            </a:r>
            <a:endParaRPr lang="es-US" sz="20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10242" name="Picture 2" descr="Cambios clave en el RETILAP y RETIE en 2025">
            <a:extLst>
              <a:ext uri="{FF2B5EF4-FFF2-40B4-BE49-F238E27FC236}">
                <a16:creationId xmlns:a16="http://schemas.microsoft.com/office/drawing/2014/main" id="{D73D9A73-2D2C-1119-5121-BF849815D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475" y="1585426"/>
            <a:ext cx="3795713" cy="183636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iesgos de una mala gestión de TI">
            <a:extLst>
              <a:ext uri="{FF2B5EF4-FFF2-40B4-BE49-F238E27FC236}">
                <a16:creationId xmlns:a16="http://schemas.microsoft.com/office/drawing/2014/main" id="{BE72F41C-A41C-024F-9ACA-474E5B160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1000" y="1644537"/>
            <a:ext cx="3257413" cy="175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202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4A601A40-449B-3FB8-C18A-9EF90A39E6EF}"/>
              </a:ext>
            </a:extLst>
          </p:cNvPr>
          <p:cNvSpPr/>
          <p:nvPr/>
        </p:nvSpPr>
        <p:spPr>
          <a:xfrm>
            <a:off x="432927" y="1478558"/>
            <a:ext cx="2772228" cy="4847084"/>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renal:</a:t>
            </a:r>
            <a:endParaRPr lang="es-ES" dirty="0"/>
          </a:p>
        </p:txBody>
      </p:sp>
      <p:sp>
        <p:nvSpPr>
          <p:cNvPr id="10" name="CuadroTexto 9">
            <a:extLst>
              <a:ext uri="{FF2B5EF4-FFF2-40B4-BE49-F238E27FC236}">
                <a16:creationId xmlns:a16="http://schemas.microsoft.com/office/drawing/2014/main" id="{6495B0BC-E622-C42C-D56E-A1EC559A2982}"/>
              </a:ext>
            </a:extLst>
          </p:cNvPr>
          <p:cNvSpPr txBox="1"/>
          <p:nvPr/>
        </p:nvSpPr>
        <p:spPr>
          <a:xfrm>
            <a:off x="5221472" y="2541181"/>
            <a:ext cx="1828800" cy="1828800"/>
          </a:xfrm>
          <a:prstGeom prst="rect">
            <a:avLst/>
          </a:prstGeom>
          <a:noFill/>
        </p:spPr>
        <p:txBody>
          <a:bodyPr wrap="square" rtlCol="0">
            <a:spAutoFit/>
          </a:bodyPr>
          <a:lstStyle/>
          <a:p>
            <a:pPr algn="l"/>
            <a:endParaRPr lang="es-US" dirty="0"/>
          </a:p>
        </p:txBody>
      </p:sp>
      <p:sp>
        <p:nvSpPr>
          <p:cNvPr id="11" name="CuadroTexto 10">
            <a:extLst>
              <a:ext uri="{FF2B5EF4-FFF2-40B4-BE49-F238E27FC236}">
                <a16:creationId xmlns:a16="http://schemas.microsoft.com/office/drawing/2014/main" id="{A20E0B1F-636A-9B6D-3739-7B177070609E}"/>
              </a:ext>
            </a:extLst>
          </p:cNvPr>
          <p:cNvSpPr txBox="1"/>
          <p:nvPr/>
        </p:nvSpPr>
        <p:spPr>
          <a:xfrm>
            <a:off x="583132" y="3983979"/>
            <a:ext cx="2379671" cy="1938992"/>
          </a:xfrm>
          <a:prstGeom prst="rect">
            <a:avLst/>
          </a:prstGeom>
          <a:noFill/>
        </p:spPr>
        <p:txBody>
          <a:bodyPr wrap="square" rtlCol="0">
            <a:spAutoFit/>
          </a:bodyPr>
          <a:lstStyle/>
          <a:p>
            <a:r>
              <a:rPr lang="es-ES" sz="2000" dirty="0"/>
              <a:t>Definición de objetivos, análisis de necesidades y evaluación del sitio para la instalación del sistema.</a:t>
            </a:r>
            <a:endParaRPr lang="es-US" sz="2000" dirty="0"/>
          </a:p>
        </p:txBody>
      </p:sp>
      <p:sp>
        <p:nvSpPr>
          <p:cNvPr id="14" name="CuadroTexto 13">
            <a:extLst>
              <a:ext uri="{FF2B5EF4-FFF2-40B4-BE49-F238E27FC236}">
                <a16:creationId xmlns:a16="http://schemas.microsoft.com/office/drawing/2014/main" id="{CE3E977B-614B-34D1-C092-2D0106E805FE}"/>
              </a:ext>
            </a:extLst>
          </p:cNvPr>
          <p:cNvSpPr txBox="1"/>
          <p:nvPr/>
        </p:nvSpPr>
        <p:spPr>
          <a:xfrm>
            <a:off x="142876" y="168166"/>
            <a:ext cx="12049124" cy="1200329"/>
          </a:xfrm>
          <a:prstGeom prst="rect">
            <a:avLst/>
          </a:prstGeom>
          <a:noFill/>
        </p:spPr>
        <p:txBody>
          <a:bodyPr wrap="square" rtlCol="0">
            <a:spAutoFit/>
          </a:bodyPr>
          <a:lstStyle/>
          <a:p>
            <a:pPr algn="ctr"/>
            <a:r>
              <a:rPr lang="es-ES" sz="3600" b="1" dirty="0">
                <a:solidFill>
                  <a:srgbClr val="FF0000"/>
                </a:solidFill>
                <a:latin typeface="ADLaM Display" panose="02010000000000000000" pitchFamily="2" charset="77"/>
                <a:ea typeface="ADLaM Display" panose="02010000000000000000" pitchFamily="2" charset="77"/>
                <a:cs typeface="ADLaM Display" panose="02010000000000000000" pitchFamily="2" charset="77"/>
              </a:rPr>
              <a:t>ESQUEMA DE DESARROLLO DEL PROYECTO DE ALUMBRADO PÚBLICO AUTÓNOMO</a:t>
            </a:r>
            <a:endParaRPr lang="es-US" sz="3600" b="1" dirty="0">
              <a:solidFill>
                <a:srgbClr val="FF0000"/>
              </a:solidFill>
              <a:latin typeface="ADLaM Display" panose="02010000000000000000" pitchFamily="2" charset="77"/>
              <a:ea typeface="ADLaM Display" panose="02010000000000000000" pitchFamily="2" charset="77"/>
              <a:cs typeface="ADLaM Display" panose="02010000000000000000" pitchFamily="2" charset="77"/>
            </a:endParaRPr>
          </a:p>
        </p:txBody>
      </p:sp>
      <p:pic>
        <p:nvPicPr>
          <p:cNvPr id="2" name="Imagen 1"/>
          <p:cNvPicPr>
            <a:picLocks noChangeAspect="1"/>
          </p:cNvPicPr>
          <p:nvPr/>
        </p:nvPicPr>
        <p:blipFill>
          <a:blip r:embed="rId2"/>
          <a:stretch>
            <a:fillRect/>
          </a:stretch>
        </p:blipFill>
        <p:spPr>
          <a:xfrm>
            <a:off x="3463362" y="1448419"/>
            <a:ext cx="2540475" cy="4877223"/>
          </a:xfrm>
          <a:prstGeom prst="rect">
            <a:avLst/>
          </a:prstGeom>
        </p:spPr>
      </p:pic>
      <p:pic>
        <p:nvPicPr>
          <p:cNvPr id="5" name="Imagen 4"/>
          <p:cNvPicPr>
            <a:picLocks noChangeAspect="1"/>
          </p:cNvPicPr>
          <p:nvPr/>
        </p:nvPicPr>
        <p:blipFill>
          <a:blip r:embed="rId2"/>
          <a:stretch>
            <a:fillRect/>
          </a:stretch>
        </p:blipFill>
        <p:spPr>
          <a:xfrm>
            <a:off x="6203550" y="1448419"/>
            <a:ext cx="2577868" cy="4877223"/>
          </a:xfrm>
          <a:prstGeom prst="rect">
            <a:avLst/>
          </a:prstGeom>
        </p:spPr>
      </p:pic>
      <p:sp>
        <p:nvSpPr>
          <p:cNvPr id="8" name="CuadroTexto 7"/>
          <p:cNvSpPr txBox="1"/>
          <p:nvPr/>
        </p:nvSpPr>
        <p:spPr>
          <a:xfrm>
            <a:off x="393910" y="1448418"/>
            <a:ext cx="2811245" cy="707886"/>
          </a:xfrm>
          <a:prstGeom prst="rect">
            <a:avLst/>
          </a:prstGeom>
          <a:noFill/>
        </p:spPr>
        <p:txBody>
          <a:bodyPr wrap="square" rtlCol="0">
            <a:spAutoFit/>
          </a:bodyPr>
          <a:lstStyle/>
          <a:p>
            <a:pPr algn="ctr"/>
            <a:r>
              <a:rPr lang="en-US" sz="2000" b="1" dirty="0">
                <a:solidFill>
                  <a:srgbClr val="FF0000"/>
                </a:solidFill>
                <a:latin typeface="ADLaM Display" panose="02010000000000000000"/>
              </a:rPr>
              <a:t>FASE 1: PLANIFICACIÓN</a:t>
            </a:r>
          </a:p>
        </p:txBody>
      </p:sp>
      <p:sp>
        <p:nvSpPr>
          <p:cNvPr id="15" name="CuadroTexto 14"/>
          <p:cNvSpPr txBox="1"/>
          <p:nvPr/>
        </p:nvSpPr>
        <p:spPr>
          <a:xfrm>
            <a:off x="3599480" y="1448418"/>
            <a:ext cx="2288933" cy="707886"/>
          </a:xfrm>
          <a:prstGeom prst="rect">
            <a:avLst/>
          </a:prstGeom>
          <a:noFill/>
        </p:spPr>
        <p:txBody>
          <a:bodyPr wrap="square" rtlCol="0">
            <a:spAutoFit/>
          </a:bodyPr>
          <a:lstStyle/>
          <a:p>
            <a:pPr algn="ctr"/>
            <a:r>
              <a:rPr lang="en-US" sz="2000" b="1" dirty="0">
                <a:solidFill>
                  <a:srgbClr val="FF0000"/>
                </a:solidFill>
                <a:latin typeface="ADLaM Display" panose="02010000000000000000"/>
              </a:rPr>
              <a:t>FASE 2: </a:t>
            </a:r>
          </a:p>
          <a:p>
            <a:pPr algn="ctr"/>
            <a:r>
              <a:rPr lang="en-US" sz="2000" b="1" dirty="0">
                <a:solidFill>
                  <a:srgbClr val="FF0000"/>
                </a:solidFill>
                <a:latin typeface="ADLaM Display" panose="02010000000000000000"/>
              </a:rPr>
              <a:t>DISEÑO</a:t>
            </a:r>
          </a:p>
        </p:txBody>
      </p:sp>
      <p:sp>
        <p:nvSpPr>
          <p:cNvPr id="16" name="CuadroTexto 15"/>
          <p:cNvSpPr txBox="1"/>
          <p:nvPr/>
        </p:nvSpPr>
        <p:spPr>
          <a:xfrm>
            <a:off x="3574282" y="4025983"/>
            <a:ext cx="2410649" cy="1938992"/>
          </a:xfrm>
          <a:prstGeom prst="rect">
            <a:avLst/>
          </a:prstGeom>
          <a:noFill/>
        </p:spPr>
        <p:txBody>
          <a:bodyPr wrap="square" rtlCol="0">
            <a:spAutoFit/>
          </a:bodyPr>
          <a:lstStyle/>
          <a:p>
            <a:r>
              <a:rPr lang="es-ES" sz="2000" dirty="0"/>
              <a:t>Desarrollo de un diseño técnico que incluya la selección de luminarias, paneles solares y baterías.</a:t>
            </a:r>
            <a:endParaRPr lang="en-US" sz="2000" dirty="0"/>
          </a:p>
        </p:txBody>
      </p:sp>
      <p:sp>
        <p:nvSpPr>
          <p:cNvPr id="18" name="CuadroTexto 17"/>
          <p:cNvSpPr txBox="1"/>
          <p:nvPr/>
        </p:nvSpPr>
        <p:spPr>
          <a:xfrm>
            <a:off x="6283933" y="1448418"/>
            <a:ext cx="2452914" cy="707886"/>
          </a:xfrm>
          <a:prstGeom prst="rect">
            <a:avLst/>
          </a:prstGeom>
          <a:noFill/>
        </p:spPr>
        <p:txBody>
          <a:bodyPr wrap="square" rtlCol="0">
            <a:spAutoFit/>
          </a:bodyPr>
          <a:lstStyle/>
          <a:p>
            <a:pPr algn="ctr"/>
            <a:r>
              <a:rPr lang="en-US" sz="2000" b="1" dirty="0">
                <a:solidFill>
                  <a:srgbClr val="FF0000"/>
                </a:solidFill>
                <a:latin typeface="ADLaM Display" panose="02010000000000000000"/>
              </a:rPr>
              <a:t>FASE 3: IMPLEMENTACIÓN</a:t>
            </a:r>
          </a:p>
        </p:txBody>
      </p:sp>
      <p:sp>
        <p:nvSpPr>
          <p:cNvPr id="20" name="Rectángulo 19"/>
          <p:cNvSpPr/>
          <p:nvPr/>
        </p:nvSpPr>
        <p:spPr>
          <a:xfrm>
            <a:off x="6362169" y="3992313"/>
            <a:ext cx="2260630" cy="1938992"/>
          </a:xfrm>
          <a:prstGeom prst="rect">
            <a:avLst/>
          </a:prstGeom>
        </p:spPr>
        <p:txBody>
          <a:bodyPr wrap="square">
            <a:spAutoFit/>
          </a:bodyPr>
          <a:lstStyle/>
          <a:p>
            <a:r>
              <a:rPr lang="es-ES" sz="2000" dirty="0"/>
              <a:t>Construcción e instalación del sistema de alumbrado público, siguiendo el diseño aprobado.</a:t>
            </a:r>
            <a:endParaRPr lang="en-US" sz="2000" dirty="0"/>
          </a:p>
        </p:txBody>
      </p:sp>
      <p:pic>
        <p:nvPicPr>
          <p:cNvPr id="6" name="Imagen 5">
            <a:extLst>
              <a:ext uri="{FF2B5EF4-FFF2-40B4-BE49-F238E27FC236}">
                <a16:creationId xmlns:a16="http://schemas.microsoft.com/office/drawing/2014/main" id="{30473D41-5F81-DE45-793F-18CE56304CA5}"/>
              </a:ext>
            </a:extLst>
          </p:cNvPr>
          <p:cNvPicPr>
            <a:picLocks noChangeAspect="1"/>
          </p:cNvPicPr>
          <p:nvPr/>
        </p:nvPicPr>
        <p:blipFill>
          <a:blip r:embed="rId2"/>
          <a:stretch>
            <a:fillRect/>
          </a:stretch>
        </p:blipFill>
        <p:spPr>
          <a:xfrm>
            <a:off x="9061514" y="1448418"/>
            <a:ext cx="2577868" cy="4877223"/>
          </a:xfrm>
          <a:prstGeom prst="rect">
            <a:avLst/>
          </a:prstGeom>
        </p:spPr>
      </p:pic>
      <p:sp>
        <p:nvSpPr>
          <p:cNvPr id="7" name="CuadroTexto 6">
            <a:extLst>
              <a:ext uri="{FF2B5EF4-FFF2-40B4-BE49-F238E27FC236}">
                <a16:creationId xmlns:a16="http://schemas.microsoft.com/office/drawing/2014/main" id="{59EFCF1C-8E2E-670D-6B3A-888E26C90BFB}"/>
              </a:ext>
            </a:extLst>
          </p:cNvPr>
          <p:cNvSpPr txBox="1"/>
          <p:nvPr/>
        </p:nvSpPr>
        <p:spPr>
          <a:xfrm>
            <a:off x="9240018" y="1478558"/>
            <a:ext cx="2452914" cy="707886"/>
          </a:xfrm>
          <a:prstGeom prst="rect">
            <a:avLst/>
          </a:prstGeom>
          <a:noFill/>
        </p:spPr>
        <p:txBody>
          <a:bodyPr wrap="square" rtlCol="0">
            <a:spAutoFit/>
          </a:bodyPr>
          <a:lstStyle/>
          <a:p>
            <a:pPr algn="ctr"/>
            <a:r>
              <a:rPr lang="en-US" sz="2000" b="1" dirty="0">
                <a:solidFill>
                  <a:srgbClr val="FF0000"/>
                </a:solidFill>
                <a:latin typeface="ADLaM Display" panose="02010000000000000000"/>
              </a:rPr>
              <a:t>FASE 4: </a:t>
            </a:r>
          </a:p>
          <a:p>
            <a:pPr algn="ctr"/>
            <a:r>
              <a:rPr lang="en-US" sz="2000" b="1" dirty="0">
                <a:solidFill>
                  <a:srgbClr val="FF0000"/>
                </a:solidFill>
                <a:latin typeface="ADLaM Display" panose="02010000000000000000"/>
              </a:rPr>
              <a:t>EVALUACIÓN</a:t>
            </a:r>
          </a:p>
        </p:txBody>
      </p:sp>
      <p:sp>
        <p:nvSpPr>
          <p:cNvPr id="13" name="Rectángulo 12">
            <a:extLst>
              <a:ext uri="{FF2B5EF4-FFF2-40B4-BE49-F238E27FC236}">
                <a16:creationId xmlns:a16="http://schemas.microsoft.com/office/drawing/2014/main" id="{62D2CA00-3D37-1C41-0714-F54DB9BD0536}"/>
              </a:ext>
            </a:extLst>
          </p:cNvPr>
          <p:cNvSpPr/>
          <p:nvPr/>
        </p:nvSpPr>
        <p:spPr>
          <a:xfrm>
            <a:off x="9123991" y="4025983"/>
            <a:ext cx="2452914" cy="1938992"/>
          </a:xfrm>
          <a:prstGeom prst="rect">
            <a:avLst/>
          </a:prstGeom>
        </p:spPr>
        <p:txBody>
          <a:bodyPr wrap="square">
            <a:spAutoFit/>
          </a:bodyPr>
          <a:lstStyle/>
          <a:p>
            <a:r>
              <a:rPr lang="es-ES" sz="2000" dirty="0"/>
              <a:t>Revisión del sistema instalado para asegurarse de que cumple con los estándares y necesidades iniciales.</a:t>
            </a:r>
            <a:endParaRPr lang="en-US" sz="2000" dirty="0"/>
          </a:p>
        </p:txBody>
      </p:sp>
      <p:pic>
        <p:nvPicPr>
          <p:cNvPr id="11266" name="Picture 2" descr="IMPORTANCIA DE LA PLANIFICACIÓN EN LAS EMPRESAS.">
            <a:extLst>
              <a:ext uri="{FF2B5EF4-FFF2-40B4-BE49-F238E27FC236}">
                <a16:creationId xmlns:a16="http://schemas.microsoft.com/office/drawing/2014/main" id="{DA4E4C11-830F-41FC-0A15-DEE780E89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51" y="2131769"/>
            <a:ext cx="2276852" cy="185221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etalles Alumbrado Publico En DWG (146.57 KB) | Librería CAD">
            <a:extLst>
              <a:ext uri="{FF2B5EF4-FFF2-40B4-BE49-F238E27FC236}">
                <a16:creationId xmlns:a16="http://schemas.microsoft.com/office/drawing/2014/main" id="{43C45BC1-0A46-232B-B3EC-15A5C55955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9480" y="2149979"/>
            <a:ext cx="2263735" cy="1834000"/>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Guía paso a paso de instalación de farolas solares - SUNVIS">
            <a:extLst>
              <a:ext uri="{FF2B5EF4-FFF2-40B4-BE49-F238E27FC236}">
                <a16:creationId xmlns:a16="http://schemas.microsoft.com/office/drawing/2014/main" id="{C830D12A-71E5-C61E-529B-C00B85535E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2149980"/>
            <a:ext cx="2126566" cy="1833999"/>
          </a:xfrm>
          <a:prstGeom prst="rect">
            <a:avLst/>
          </a:prstGeom>
          <a:noFill/>
          <a:extLst>
            <a:ext uri="{909E8E84-426E-40DD-AFC4-6F175D3DCCD1}">
              <a14:hiddenFill xmlns:a14="http://schemas.microsoft.com/office/drawing/2010/main">
                <a:solidFill>
                  <a:srgbClr val="FFFFFF"/>
                </a:solidFill>
              </a14:hiddenFill>
            </a:ext>
          </a:extLst>
        </p:spPr>
      </p:pic>
      <p:pic>
        <p:nvPicPr>
          <p:cNvPr id="11284" name="Picture 20" descr="alumbrado público – Autoridad Nacional de los Servicios Públicos">
            <a:extLst>
              <a:ext uri="{FF2B5EF4-FFF2-40B4-BE49-F238E27FC236}">
                <a16:creationId xmlns:a16="http://schemas.microsoft.com/office/drawing/2014/main" id="{B1A9F435-0C0D-38DC-2428-D5FE1550A6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6938" y="2131769"/>
            <a:ext cx="2329111" cy="185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7951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8365</TotalTime>
  <Words>1284</Words>
  <Application>Microsoft Office PowerPoint</Application>
  <PresentationFormat>Panorámica</PresentationFormat>
  <Paragraphs>107</Paragraphs>
  <Slides>26</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ADLaM Display</vt:lpstr>
      <vt:lpstr>Arial</vt:lpstr>
      <vt:lpstr>Calibri</vt:lpstr>
      <vt:lpstr>Calibri Light</vt:lpstr>
      <vt:lpstr>Roboto</vt:lpstr>
      <vt:lpstr>Tema de Office</vt:lpstr>
      <vt:lpstr>Presentación de PowerPoint</vt:lpstr>
      <vt:lpstr>Innovación en el Alumbrado Público del Departamento de Córdoba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INTEGRACIÓN EN ZONAS RURALES, VERDES Y PARQUES</vt:lpstr>
      <vt:lpstr>CUMPLIMIENTO DE NORMATIVAS EN ALUMBRADO PÚBLICO AUTÓNOMO</vt:lpstr>
      <vt:lpstr>Presentación de PowerPoint</vt:lpstr>
      <vt:lpstr>CONCLUSIONES Y RECOMENDACIONES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Jose Berna Ortega - Realizador Audiovisual</dc:creator>
  <cp:lastModifiedBy>Jaramillo Ramirez,Fredy Esteban</cp:lastModifiedBy>
  <cp:revision>374</cp:revision>
  <dcterms:created xsi:type="dcterms:W3CDTF">2023-07-11T15:42:29Z</dcterms:created>
  <dcterms:modified xsi:type="dcterms:W3CDTF">2025-08-12T15:52:35Z</dcterms:modified>
</cp:coreProperties>
</file>